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7" r:id="rId5"/>
    <p:sldId id="351" r:id="rId6"/>
    <p:sldId id="307" r:id="rId7"/>
    <p:sldId id="308" r:id="rId8"/>
    <p:sldId id="309" r:id="rId9"/>
    <p:sldId id="310" r:id="rId10"/>
    <p:sldId id="311" r:id="rId11"/>
    <p:sldId id="312" r:id="rId12"/>
    <p:sldId id="313" r:id="rId13"/>
    <p:sldId id="314" r:id="rId14"/>
    <p:sldId id="319" r:id="rId15"/>
    <p:sldId id="267" r:id="rId16"/>
    <p:sldId id="300" r:id="rId17"/>
    <p:sldId id="320" r:id="rId18"/>
    <p:sldId id="321" r:id="rId19"/>
    <p:sldId id="322" r:id="rId20"/>
    <p:sldId id="323" r:id="rId21"/>
    <p:sldId id="325" r:id="rId22"/>
    <p:sldId id="349" r:id="rId23"/>
    <p:sldId id="352" r:id="rId24"/>
    <p:sldId id="270" r:id="rId25"/>
    <p:sldId id="274" r:id="rId26"/>
  </p:sldIdLst>
  <p:sldSz cx="12192000" cy="6858000"/>
  <p:notesSz cx="6858000" cy="21336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EF0"/>
    <a:srgbClr val="EC0064"/>
    <a:srgbClr val="6E1EA0"/>
    <a:srgbClr val="FAAA00"/>
    <a:srgbClr val="F08200"/>
    <a:srgbClr val="FF6600"/>
    <a:srgbClr val="171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F1B36-10B6-44AF-A806-D8143EE7EB96}" v="1" dt="2020-07-21T13:01:56.01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939" autoAdjust="0"/>
  </p:normalViewPr>
  <p:slideViewPr>
    <p:cSldViewPr snapToGrid="0">
      <p:cViewPr varScale="1">
        <p:scale>
          <a:sx n="59" d="100"/>
          <a:sy n="59" d="100"/>
        </p:scale>
        <p:origin x="25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Lümker" userId="e4c4d7e5-5026-4dad-b103-ffd176f3f92c" providerId="ADAL" clId="{864F1B36-10B6-44AF-A806-D8143EE7EB96}"/>
    <pc:docChg chg="modSld">
      <pc:chgData name="Laura Lümker" userId="e4c4d7e5-5026-4dad-b103-ffd176f3f92c" providerId="ADAL" clId="{864F1B36-10B6-44AF-A806-D8143EE7EB96}" dt="2020-07-21T13:00:46.686" v="3" actId="20577"/>
      <pc:docMkLst>
        <pc:docMk/>
      </pc:docMkLst>
      <pc:sldChg chg="modNotesTx">
        <pc:chgData name="Laura Lümker" userId="e4c4d7e5-5026-4dad-b103-ffd176f3f92c" providerId="ADAL" clId="{864F1B36-10B6-44AF-A806-D8143EE7EB96}" dt="2020-07-21T13:00:46.686" v="3" actId="20577"/>
        <pc:sldMkLst>
          <pc:docMk/>
          <pc:sldMk cId="3411645515" sldId="274"/>
        </pc:sldMkLst>
      </pc:sldChg>
    </pc:docChg>
  </pc:docChgLst>
  <pc:docChgLst>
    <pc:chgData name="Kim Beerens" userId="ef0152a3-318d-4bda-a5d6-b21533ad2729" providerId="ADAL" clId="{05D24A01-D629-4C71-ADB8-367FE7AF4A5F}"/>
    <pc:docChg chg="modSld">
      <pc:chgData name="Kim Beerens" userId="ef0152a3-318d-4bda-a5d6-b21533ad2729" providerId="ADAL" clId="{05D24A01-D629-4C71-ADB8-367FE7AF4A5F}" dt="2020-07-10T08:22:16.625" v="0" actId="20577"/>
      <pc:docMkLst>
        <pc:docMk/>
      </pc:docMkLst>
      <pc:sldChg chg="modNotesTx">
        <pc:chgData name="Kim Beerens" userId="ef0152a3-318d-4bda-a5d6-b21533ad2729" providerId="ADAL" clId="{05D24A01-D629-4C71-ADB8-367FE7AF4A5F}" dt="2020-07-10T08:22:16.625" v="0" actId="20577"/>
        <pc:sldMkLst>
          <pc:docMk/>
          <pc:sldMk cId="3576204589" sldId="320"/>
        </pc:sldMkLst>
      </pc:sldChg>
    </pc:docChg>
  </pc:docChgLst>
  <pc:docChgLst>
    <pc:chgData name="Kim Beerens" userId="ef0152a3-318d-4bda-a5d6-b21533ad2729" providerId="ADAL" clId="{45D291BD-55F5-47F9-9B9B-A82D7E9A7AD9}"/>
    <pc:docChg chg="custSel addSld delSld modSld">
      <pc:chgData name="Kim Beerens" userId="ef0152a3-318d-4bda-a5d6-b21533ad2729" providerId="ADAL" clId="{45D291BD-55F5-47F9-9B9B-A82D7E9A7AD9}" dt="2020-07-17T12:09:30.029" v="562" actId="20577"/>
      <pc:docMkLst>
        <pc:docMk/>
      </pc:docMkLst>
      <pc:sldChg chg="addSp delSp modSp add mod setBg modNotesTx">
        <pc:chgData name="Kim Beerens" userId="ef0152a3-318d-4bda-a5d6-b21533ad2729" providerId="ADAL" clId="{45D291BD-55F5-47F9-9B9B-A82D7E9A7AD9}" dt="2020-07-17T12:04:32.479" v="310" actId="20577"/>
        <pc:sldMkLst>
          <pc:docMk/>
          <pc:sldMk cId="702981616" sldId="270"/>
        </pc:sldMkLst>
        <pc:spChg chg="del">
          <ac:chgData name="Kim Beerens" userId="ef0152a3-318d-4bda-a5d6-b21533ad2729" providerId="ADAL" clId="{45D291BD-55F5-47F9-9B9B-A82D7E9A7AD9}" dt="2020-07-17T11:56:58.661" v="9" actId="478"/>
          <ac:spMkLst>
            <pc:docMk/>
            <pc:sldMk cId="702981616" sldId="270"/>
            <ac:spMk id="8" creationId="{6453020D-4112-47D6-B631-9B35129D7A49}"/>
          </ac:spMkLst>
        </pc:spChg>
        <pc:spChg chg="add mod">
          <ac:chgData name="Kim Beerens" userId="ef0152a3-318d-4bda-a5d6-b21533ad2729" providerId="ADAL" clId="{45D291BD-55F5-47F9-9B9B-A82D7E9A7AD9}" dt="2020-07-17T12:02:45.094" v="179" actId="20577"/>
          <ac:spMkLst>
            <pc:docMk/>
            <pc:sldMk cId="702981616" sldId="270"/>
            <ac:spMk id="11" creationId="{88171132-1534-4757-8245-13E1A1A36C08}"/>
          </ac:spMkLst>
        </pc:spChg>
        <pc:picChg chg="add del">
          <ac:chgData name="Kim Beerens" userId="ef0152a3-318d-4bda-a5d6-b21533ad2729" providerId="ADAL" clId="{45D291BD-55F5-47F9-9B9B-A82D7E9A7AD9}" dt="2020-07-17T11:57:13.497" v="12"/>
          <ac:picMkLst>
            <pc:docMk/>
            <pc:sldMk cId="702981616" sldId="270"/>
            <ac:picMk id="4" creationId="{AECAB577-ABC9-4B2A-A9C9-B4E8D978F3A1}"/>
          </ac:picMkLst>
        </pc:picChg>
        <pc:picChg chg="add mod">
          <ac:chgData name="Kim Beerens" userId="ef0152a3-318d-4bda-a5d6-b21533ad2729" providerId="ADAL" clId="{45D291BD-55F5-47F9-9B9B-A82D7E9A7AD9}" dt="2020-07-17T11:56:52.744" v="8"/>
          <ac:picMkLst>
            <pc:docMk/>
            <pc:sldMk cId="702981616" sldId="270"/>
            <ac:picMk id="9" creationId="{AD445BE5-8388-4957-AF3A-447E3039C7D8}"/>
          </ac:picMkLst>
        </pc:picChg>
        <pc:picChg chg="del">
          <ac:chgData name="Kim Beerens" userId="ef0152a3-318d-4bda-a5d6-b21533ad2729" providerId="ADAL" clId="{45D291BD-55F5-47F9-9B9B-A82D7E9A7AD9}" dt="2020-07-17T11:56:46.003" v="7" actId="478"/>
          <ac:picMkLst>
            <pc:docMk/>
            <pc:sldMk cId="702981616" sldId="270"/>
            <ac:picMk id="10" creationId="{CC41D14A-5A22-4B66-A8C8-1593CFBC0075}"/>
          </ac:picMkLst>
        </pc:picChg>
        <pc:picChg chg="add mod modCrop">
          <ac:chgData name="Kim Beerens" userId="ef0152a3-318d-4bda-a5d6-b21533ad2729" providerId="ADAL" clId="{45D291BD-55F5-47F9-9B9B-A82D7E9A7AD9}" dt="2020-07-17T12:03:47.382" v="193" actId="1076"/>
          <ac:picMkLst>
            <pc:docMk/>
            <pc:sldMk cId="702981616" sldId="270"/>
            <ac:picMk id="12" creationId="{9AC4B725-21A3-4446-84DF-1A48FB01DEAB}"/>
          </ac:picMkLst>
        </pc:picChg>
      </pc:sldChg>
      <pc:sldChg chg="addSp modSp add mod setBg modAnim modNotesTx">
        <pc:chgData name="Kim Beerens" userId="ef0152a3-318d-4bda-a5d6-b21533ad2729" providerId="ADAL" clId="{45D291BD-55F5-47F9-9B9B-A82D7E9A7AD9}" dt="2020-07-17T12:09:30.029" v="562" actId="20577"/>
        <pc:sldMkLst>
          <pc:docMk/>
          <pc:sldMk cId="3411645515" sldId="274"/>
        </pc:sldMkLst>
        <pc:spChg chg="add mod">
          <ac:chgData name="Kim Beerens" userId="ef0152a3-318d-4bda-a5d6-b21533ad2729" providerId="ADAL" clId="{45D291BD-55F5-47F9-9B9B-A82D7E9A7AD9}" dt="2020-07-17T12:09:30.029" v="562" actId="20577"/>
          <ac:spMkLst>
            <pc:docMk/>
            <pc:sldMk cId="3411645515" sldId="274"/>
            <ac:spMk id="7" creationId="{CD017E90-5DF4-47F2-B467-6787FBF1DDD8}"/>
          </ac:spMkLst>
        </pc:spChg>
        <pc:spChg chg="mod">
          <ac:chgData name="Kim Beerens" userId="ef0152a3-318d-4bda-a5d6-b21533ad2729" providerId="ADAL" clId="{45D291BD-55F5-47F9-9B9B-A82D7E9A7AD9}" dt="2020-07-17T12:05:31.362" v="315" actId="20577"/>
          <ac:spMkLst>
            <pc:docMk/>
            <pc:sldMk cId="3411645515" sldId="274"/>
            <ac:spMk id="8" creationId="{6453020D-4112-47D6-B631-9B35129D7A49}"/>
          </ac:spMkLst>
        </pc:spChg>
      </pc:sldChg>
      <pc:sldChg chg="addSp delSp modSp new del mod">
        <pc:chgData name="Kim Beerens" userId="ef0152a3-318d-4bda-a5d6-b21533ad2729" providerId="ADAL" clId="{45D291BD-55F5-47F9-9B9B-A82D7E9A7AD9}" dt="2020-07-17T11:56:42.156" v="6" actId="2696"/>
        <pc:sldMkLst>
          <pc:docMk/>
          <pc:sldMk cId="3959751390" sldId="353"/>
        </pc:sldMkLst>
        <pc:spChg chg="add del mod">
          <ac:chgData name="Kim Beerens" userId="ef0152a3-318d-4bda-a5d6-b21533ad2729" providerId="ADAL" clId="{45D291BD-55F5-47F9-9B9B-A82D7E9A7AD9}" dt="2020-07-17T11:56:20.294" v="4" actId="478"/>
          <ac:spMkLst>
            <pc:docMk/>
            <pc:sldMk cId="3959751390" sldId="353"/>
            <ac:spMk id="6" creationId="{33D611C1-23FF-464C-B694-36B6E7A3CC6B}"/>
          </ac:spMkLst>
        </pc:spChg>
        <pc:picChg chg="add">
          <ac:chgData name="Kim Beerens" userId="ef0152a3-318d-4bda-a5d6-b21533ad2729" providerId="ADAL" clId="{45D291BD-55F5-47F9-9B9B-A82D7E9A7AD9}" dt="2020-07-17T11:56:12.085" v="2"/>
          <ac:picMkLst>
            <pc:docMk/>
            <pc:sldMk cId="3959751390" sldId="353"/>
            <ac:picMk id="5" creationId="{26782D36-BA1F-42AB-9045-78C26BE761CD}"/>
          </ac:picMkLst>
        </pc:picChg>
      </pc:sldChg>
      <pc:sldChg chg="addSp delSp new del">
        <pc:chgData name="Kim Beerens" userId="ef0152a3-318d-4bda-a5d6-b21533ad2729" providerId="ADAL" clId="{45D291BD-55F5-47F9-9B9B-A82D7E9A7AD9}" dt="2020-07-17T12:05:21.903" v="314" actId="2696"/>
        <pc:sldMkLst>
          <pc:docMk/>
          <pc:sldMk cId="3064451432" sldId="354"/>
        </pc:sldMkLst>
        <pc:picChg chg="add del">
          <ac:chgData name="Kim Beerens" userId="ef0152a3-318d-4bda-a5d6-b21533ad2729" providerId="ADAL" clId="{45D291BD-55F5-47F9-9B9B-A82D7E9A7AD9}" dt="2020-07-17T12:05:16.726" v="312"/>
          <ac:picMkLst>
            <pc:docMk/>
            <pc:sldMk cId="3064451432" sldId="354"/>
            <ac:picMk id="5" creationId="{508720D5-97D6-48E4-A9B6-1C34A1CB0B4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AE4B3-34D8-4DC2-9600-E438374E38DA}" type="datetimeFigureOut">
              <a:rPr lang="nl-NL" smtClean="0"/>
              <a:t>21-7-2020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14A2E-89AA-44FA-9097-ABBB0A88D50F}" type="slidenum">
              <a:rPr lang="nl-NL" smtClean="0"/>
              <a:t>‹nr.›</a:t>
            </a:fld>
            <a:endParaRPr lang="nl-NL"/>
          </a:p>
        </p:txBody>
      </p:sp>
    </p:spTree>
    <p:extLst>
      <p:ext uri="{BB962C8B-B14F-4D97-AF65-F5344CB8AC3E}">
        <p14:creationId xmlns:p14="http://schemas.microsoft.com/office/powerpoint/2010/main" val="345711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vk.nl/download/Bedrijvendynamiek-juni-2020_kvk_tcm109-490150.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ondernemer.nl/actueel/top-10-dit-zijn-de-rijkste-mensen-ter-wereld~108934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kahoot.com/"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mailto:onderwijs@qredits.n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C9r6w-r6Adw"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Hallo </a:t>
            </a:r>
            <a:r>
              <a:rPr lang="en-US" err="1"/>
              <a:t>gastdocent</a:t>
            </a:r>
            <a:r>
              <a:rPr lang="en-US"/>
              <a:t>, </a:t>
            </a:r>
            <a:endParaRPr lang="nl-NL"/>
          </a:p>
          <a:p>
            <a:r>
              <a:rPr lang="en-US"/>
              <a:t>Je </a:t>
            </a:r>
            <a:r>
              <a:rPr lang="en-US" err="1"/>
              <a:t>staat</a:t>
            </a:r>
            <a:r>
              <a:rPr lang="en-US"/>
              <a:t> op het punt om de </a:t>
            </a:r>
            <a:r>
              <a:rPr lang="en-US" dirty="0" err="1"/>
              <a:t>gastles</a:t>
            </a:r>
            <a:r>
              <a:rPr lang="en-US"/>
              <a:t> </a:t>
            </a:r>
            <a:r>
              <a:rPr lang="en-US" err="1"/>
              <a:t>te</a:t>
            </a:r>
            <a:r>
              <a:rPr lang="en-US"/>
              <a:t> </a:t>
            </a:r>
            <a:r>
              <a:rPr lang="en-US" err="1"/>
              <a:t>geven</a:t>
            </a:r>
            <a:r>
              <a:rPr lang="en-US"/>
              <a:t> van het </a:t>
            </a:r>
            <a:r>
              <a:rPr lang="en-US" i="1"/>
              <a:t>EigenBaas</a:t>
            </a:r>
            <a:r>
              <a:rPr lang="en-US"/>
              <a:t> </a:t>
            </a:r>
            <a:r>
              <a:rPr lang="en-US" err="1"/>
              <a:t>Onderwijsprogramma</a:t>
            </a:r>
            <a:r>
              <a:rPr lang="en-US"/>
              <a:t>! </a:t>
            </a:r>
            <a:endParaRPr lang="nl-NL"/>
          </a:p>
          <a:p>
            <a:r>
              <a:rPr lang="en-US" err="1"/>
              <a:t>Dit</a:t>
            </a:r>
            <a:r>
              <a:rPr lang="en-US"/>
              <a:t> </a:t>
            </a:r>
            <a:r>
              <a:rPr lang="en-US" err="1"/>
              <a:t>programma</a:t>
            </a:r>
            <a:r>
              <a:rPr lang="en-US"/>
              <a:t> is </a:t>
            </a:r>
            <a:r>
              <a:rPr lang="en-US" err="1"/>
              <a:t>ontwikkeld</a:t>
            </a:r>
            <a:r>
              <a:rPr lang="en-US"/>
              <a:t> door Qredits, </a:t>
            </a:r>
            <a:r>
              <a:rPr lang="en-US" err="1"/>
              <a:t>toegespitst</a:t>
            </a:r>
            <a:r>
              <a:rPr lang="en-US"/>
              <a:t> op de ‘</a:t>
            </a:r>
            <a:r>
              <a:rPr lang="en-US" err="1"/>
              <a:t>ondernemende</a:t>
            </a:r>
            <a:r>
              <a:rPr lang="en-US"/>
              <a:t>’ student. </a:t>
            </a:r>
            <a:r>
              <a:rPr lang="en-US" err="1"/>
              <a:t>Onze</a:t>
            </a:r>
            <a:r>
              <a:rPr lang="en-US"/>
              <a:t> </a:t>
            </a:r>
            <a:r>
              <a:rPr lang="en-US" err="1"/>
              <a:t>kernwaarden</a:t>
            </a:r>
            <a:r>
              <a:rPr lang="en-US"/>
              <a:t> </a:t>
            </a:r>
            <a:r>
              <a:rPr lang="en-US" err="1"/>
              <a:t>zijn</a:t>
            </a:r>
            <a:r>
              <a:rPr lang="en-US"/>
              <a:t> </a:t>
            </a:r>
            <a:r>
              <a:rPr lang="en-US" err="1"/>
              <a:t>niet</a:t>
            </a:r>
            <a:r>
              <a:rPr lang="en-US"/>
              <a:t> </a:t>
            </a:r>
            <a:r>
              <a:rPr lang="en-US" err="1"/>
              <a:t>voor</a:t>
            </a:r>
            <a:r>
              <a:rPr lang="en-US"/>
              <a:t> </a:t>
            </a:r>
            <a:r>
              <a:rPr lang="en-US" err="1"/>
              <a:t>niets</a:t>
            </a:r>
            <a:r>
              <a:rPr lang="en-US"/>
              <a:t> </a:t>
            </a:r>
            <a:r>
              <a:rPr lang="en-US" err="1"/>
              <a:t>persoonlijk</a:t>
            </a:r>
            <a:r>
              <a:rPr lang="en-US"/>
              <a:t>, </a:t>
            </a:r>
            <a:r>
              <a:rPr lang="en-US" err="1"/>
              <a:t>zakelijk</a:t>
            </a:r>
            <a:r>
              <a:rPr lang="en-US"/>
              <a:t>, </a:t>
            </a:r>
            <a:r>
              <a:rPr lang="en-US" err="1"/>
              <a:t>sociaal</a:t>
            </a:r>
            <a:r>
              <a:rPr lang="en-US"/>
              <a:t> &amp; </a:t>
            </a:r>
            <a:r>
              <a:rPr lang="en-US" err="1"/>
              <a:t>verbinden</a:t>
            </a:r>
            <a:r>
              <a:rPr lang="en-US"/>
              <a:t>… </a:t>
            </a:r>
            <a:r>
              <a:rPr lang="en-US" err="1"/>
              <a:t>wij</a:t>
            </a:r>
            <a:r>
              <a:rPr lang="en-US"/>
              <a:t> </a:t>
            </a:r>
            <a:r>
              <a:rPr lang="en-US" err="1"/>
              <a:t>bieden</a:t>
            </a:r>
            <a:r>
              <a:rPr lang="en-US"/>
              <a:t> </a:t>
            </a:r>
            <a:r>
              <a:rPr lang="en-US" err="1"/>
              <a:t>namelijk</a:t>
            </a:r>
            <a:r>
              <a:rPr lang="en-US"/>
              <a:t> </a:t>
            </a:r>
            <a:r>
              <a:rPr lang="en-US" err="1"/>
              <a:t>meer</a:t>
            </a:r>
            <a:r>
              <a:rPr lang="en-US"/>
              <a:t> dan </a:t>
            </a:r>
            <a:r>
              <a:rPr lang="en-US" err="1"/>
              <a:t>alleen</a:t>
            </a:r>
            <a:r>
              <a:rPr lang="en-US"/>
              <a:t> </a:t>
            </a:r>
            <a:r>
              <a:rPr lang="en-US" err="1"/>
              <a:t>een</a:t>
            </a:r>
            <a:r>
              <a:rPr lang="en-US"/>
              <a:t> </a:t>
            </a:r>
            <a:r>
              <a:rPr lang="en-US" err="1"/>
              <a:t>standaard</a:t>
            </a:r>
            <a:r>
              <a:rPr lang="en-US"/>
              <a:t> </a:t>
            </a:r>
            <a:r>
              <a:rPr lang="en-US" err="1"/>
              <a:t>lespakket</a:t>
            </a:r>
            <a:r>
              <a:rPr lang="en-US"/>
              <a:t>! De </a:t>
            </a:r>
            <a:r>
              <a:rPr lang="en-US" err="1"/>
              <a:t>vrijwillige</a:t>
            </a:r>
            <a:r>
              <a:rPr lang="en-US"/>
              <a:t> </a:t>
            </a:r>
            <a:r>
              <a:rPr lang="en-US" err="1"/>
              <a:t>gastdocent</a:t>
            </a:r>
            <a:r>
              <a:rPr lang="en-US"/>
              <a:t>, </a:t>
            </a:r>
            <a:r>
              <a:rPr lang="en-US" err="1"/>
              <a:t>een</a:t>
            </a:r>
            <a:r>
              <a:rPr lang="en-US"/>
              <a:t> professional </a:t>
            </a:r>
            <a:r>
              <a:rPr lang="en-US" err="1"/>
              <a:t>uit</a:t>
            </a:r>
            <a:r>
              <a:rPr lang="en-US"/>
              <a:t> het </a:t>
            </a:r>
            <a:r>
              <a:rPr lang="en-US" err="1"/>
              <a:t>bedrijfsleven</a:t>
            </a:r>
            <a:r>
              <a:rPr lang="en-US"/>
              <a:t> (JIJ DUS!) </a:t>
            </a:r>
            <a:r>
              <a:rPr lang="en-US" err="1"/>
              <a:t>geeft</a:t>
            </a:r>
            <a:r>
              <a:rPr lang="en-US"/>
              <a:t> de </a:t>
            </a:r>
            <a:r>
              <a:rPr lang="en-US" err="1"/>
              <a:t>studenten</a:t>
            </a:r>
            <a:r>
              <a:rPr lang="en-US"/>
              <a:t> </a:t>
            </a:r>
            <a:r>
              <a:rPr lang="en-US" err="1"/>
              <a:t>tijdens</a:t>
            </a:r>
            <a:r>
              <a:rPr lang="en-US"/>
              <a:t> de </a:t>
            </a:r>
            <a:r>
              <a:rPr lang="en-US" dirty="0" err="1"/>
              <a:t>gastles</a:t>
            </a:r>
            <a:r>
              <a:rPr lang="en-US"/>
              <a:t> </a:t>
            </a:r>
            <a:r>
              <a:rPr lang="en-US" err="1"/>
              <a:t>een</a:t>
            </a:r>
            <a:r>
              <a:rPr lang="en-US"/>
              <a:t> </a:t>
            </a:r>
            <a:r>
              <a:rPr lang="en-US" err="1"/>
              <a:t>kijkje</a:t>
            </a:r>
            <a:r>
              <a:rPr lang="en-US"/>
              <a:t> in ‘de </a:t>
            </a:r>
            <a:r>
              <a:rPr lang="en-US" err="1"/>
              <a:t>praktijk</a:t>
            </a:r>
            <a:r>
              <a:rPr lang="en-US"/>
              <a:t>’. Ook ben je </a:t>
            </a:r>
            <a:r>
              <a:rPr lang="en-US" err="1"/>
              <a:t>er</a:t>
            </a:r>
            <a:r>
              <a:rPr lang="en-US"/>
              <a:t> </a:t>
            </a:r>
            <a:r>
              <a:rPr lang="en-US" err="1"/>
              <a:t>tijdens</a:t>
            </a:r>
            <a:r>
              <a:rPr lang="en-US"/>
              <a:t> de pitches om de </a:t>
            </a:r>
            <a:r>
              <a:rPr lang="en-US" err="1"/>
              <a:t>studenten</a:t>
            </a:r>
            <a:r>
              <a:rPr lang="en-US"/>
              <a:t> </a:t>
            </a:r>
            <a:r>
              <a:rPr lang="en-US" err="1"/>
              <a:t>nog</a:t>
            </a:r>
            <a:r>
              <a:rPr lang="en-US"/>
              <a:t> van extra tips </a:t>
            </a:r>
            <a:r>
              <a:rPr lang="en-US" err="1"/>
              <a:t>te</a:t>
            </a:r>
            <a:r>
              <a:rPr lang="en-US"/>
              <a:t> </a:t>
            </a:r>
            <a:r>
              <a:rPr lang="en-US" err="1"/>
              <a:t>kunnen</a:t>
            </a:r>
            <a:r>
              <a:rPr lang="en-US"/>
              <a:t> </a:t>
            </a:r>
            <a:r>
              <a:rPr lang="en-US" err="1"/>
              <a:t>voorzien</a:t>
            </a:r>
            <a:r>
              <a:rPr lang="en-US"/>
              <a:t>. </a:t>
            </a:r>
          </a:p>
          <a:p>
            <a:endParaRPr lang="en-US"/>
          </a:p>
          <a:p>
            <a:r>
              <a:rPr lang="en-US" u="sng" dirty="0" err="1"/>
              <a:t>Tijdsverdeling</a:t>
            </a:r>
            <a:r>
              <a:rPr lang="en-US" u="sng" dirty="0"/>
              <a:t> </a:t>
            </a:r>
            <a:r>
              <a:rPr lang="en-US" u="sng" dirty="0" err="1"/>
              <a:t>gastles</a:t>
            </a:r>
            <a:r>
              <a:rPr lang="en-US" u="sng" dirty="0"/>
              <a:t>: </a:t>
            </a:r>
            <a:r>
              <a:rPr lang="en-US"/>
              <a:t>		90 min. TOTAAL</a:t>
            </a:r>
          </a:p>
          <a:p>
            <a:endParaRPr lang="nl-NL"/>
          </a:p>
          <a:p>
            <a:r>
              <a:rPr lang="nl-NL"/>
              <a:t>Onderdeel 1: Introductie		20 min. TOTAAL</a:t>
            </a:r>
          </a:p>
          <a:p>
            <a:pPr marL="171450" indent="-171450">
              <a:buFontTx/>
              <a:buChar char="-"/>
            </a:pPr>
            <a:r>
              <a:rPr lang="nl-NL"/>
              <a:t>Spel 30 cirkels 		5 min.</a:t>
            </a:r>
          </a:p>
          <a:p>
            <a:pPr marL="171450" indent="-171450">
              <a:buFontTx/>
              <a:buChar char="-"/>
            </a:pPr>
            <a:r>
              <a:rPr lang="nl-NL"/>
              <a:t>Opwarmertje 		15 min.</a:t>
            </a:r>
          </a:p>
          <a:p>
            <a:pPr marL="171450" indent="-171450">
              <a:buFontTx/>
              <a:buChar char="-"/>
            </a:pPr>
            <a:endParaRPr lang="nl-NL"/>
          </a:p>
          <a:p>
            <a:pPr marL="0" indent="0">
              <a:buFontTx/>
              <a:buNone/>
            </a:pPr>
            <a:r>
              <a:rPr lang="nl-NL"/>
              <a:t>Onderdeel 2: Ondernemerschap in NL	20 min. TOTAAL</a:t>
            </a:r>
          </a:p>
          <a:p>
            <a:pPr marL="171450" indent="-171450">
              <a:buFontTx/>
              <a:buChar char="-"/>
            </a:pPr>
            <a:r>
              <a:rPr lang="nl-NL"/>
              <a:t>EigenBaas programma en JIJ	10 min.</a:t>
            </a:r>
          </a:p>
          <a:p>
            <a:pPr marL="171450" indent="-171450">
              <a:buFontTx/>
              <a:buChar char="-"/>
            </a:pPr>
            <a:r>
              <a:rPr lang="nl-NL"/>
              <a:t>Kahoot Quiz		10 min.</a:t>
            </a:r>
          </a:p>
          <a:p>
            <a:pPr marL="171450" indent="-171450">
              <a:buFontTx/>
              <a:buChar char="-"/>
            </a:pPr>
            <a:endParaRPr lang="nl-NL"/>
          </a:p>
          <a:p>
            <a:pPr marL="0" indent="0">
              <a:buFontTx/>
              <a:buNone/>
            </a:pPr>
            <a:r>
              <a:rPr lang="nl-NL"/>
              <a:t>Onderdeel 3: Real-Life Case		25 min.  TOTAAL</a:t>
            </a:r>
          </a:p>
          <a:p>
            <a:pPr marL="171450" indent="-171450">
              <a:buFontTx/>
              <a:buChar char="-"/>
            </a:pPr>
            <a:r>
              <a:rPr lang="nl-NL"/>
              <a:t>Lezen </a:t>
            </a:r>
            <a:r>
              <a:rPr lang="nl-NL" dirty="0" err="1"/>
              <a:t>Men’s</a:t>
            </a:r>
            <a:r>
              <a:rPr lang="nl-NL"/>
              <a:t> Fashion 2000		10 min. </a:t>
            </a:r>
          </a:p>
          <a:p>
            <a:pPr marL="171450" indent="-171450">
              <a:buFontTx/>
              <a:buChar char="-"/>
            </a:pPr>
            <a:r>
              <a:rPr lang="nl-NL"/>
              <a:t>Discussie in de klas		15 min.</a:t>
            </a:r>
          </a:p>
          <a:p>
            <a:pPr marL="0" indent="0">
              <a:buFontTx/>
              <a:buNone/>
            </a:pPr>
            <a:endParaRPr lang="nl-NL"/>
          </a:p>
          <a:p>
            <a:pPr marL="0" indent="0">
              <a:buFontTx/>
              <a:buNone/>
            </a:pPr>
            <a:r>
              <a:rPr lang="nl-NL"/>
              <a:t>Onderdeel 4: De Ondernemer		25 min. TOTAAL</a:t>
            </a:r>
          </a:p>
          <a:p>
            <a:pPr marL="171450" indent="-171450">
              <a:buFontTx/>
              <a:buChar char="-"/>
            </a:pPr>
            <a:r>
              <a:rPr lang="nl-NL"/>
              <a:t>Verhaal van de ondernemer	15 min.</a:t>
            </a:r>
          </a:p>
          <a:p>
            <a:pPr marL="171450" indent="-171450">
              <a:buFontTx/>
              <a:buChar char="-"/>
            </a:pPr>
            <a:r>
              <a:rPr lang="nl-NL"/>
              <a:t>Vragen uit de klas		10 min. </a:t>
            </a:r>
          </a:p>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a:t>
            </a:fld>
            <a:endParaRPr lang="nl-NL"/>
          </a:p>
        </p:txBody>
      </p:sp>
    </p:spTree>
    <p:extLst>
      <p:ext uri="{BB962C8B-B14F-4D97-AF65-F5344CB8AC3E}">
        <p14:creationId xmlns:p14="http://schemas.microsoft.com/office/powerpoint/2010/main" val="1933486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10</a:t>
            </a:fld>
            <a:endParaRPr lang="nl-NL"/>
          </a:p>
        </p:txBody>
      </p:sp>
    </p:spTree>
    <p:extLst>
      <p:ext uri="{BB962C8B-B14F-4D97-AF65-F5344CB8AC3E}">
        <p14:creationId xmlns:p14="http://schemas.microsoft.com/office/powerpoint/2010/main" val="200728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 </a:t>
            </a:r>
            <a:r>
              <a:rPr lang="en-US" dirty="0"/>
              <a:t>Uitleg</a:t>
            </a:r>
            <a:r>
              <a:rPr lang="en-US"/>
              <a:t> </a:t>
            </a:r>
            <a:r>
              <a:rPr lang="en-US" i="1"/>
              <a:t>EigenBaas</a:t>
            </a:r>
            <a:r>
              <a:rPr lang="en-US"/>
              <a:t> </a:t>
            </a:r>
            <a:r>
              <a:rPr lang="en-US" err="1"/>
              <a:t>Onderwijsprogramma</a:t>
            </a:r>
            <a:r>
              <a:rPr lang="en-US"/>
              <a:t> </a:t>
            </a:r>
            <a:r>
              <a:rPr lang="en-US" err="1"/>
              <a:t>en</a:t>
            </a:r>
            <a:r>
              <a:rPr lang="en-US"/>
              <a:t> JIJ [10 </a:t>
            </a:r>
            <a:r>
              <a:rPr lang="en-US" err="1"/>
              <a:t>minuten</a:t>
            </a:r>
            <a:r>
              <a:rPr lang="en-US"/>
              <a:t>]</a:t>
            </a:r>
          </a:p>
          <a:p>
            <a:endParaRPr lang="en-US"/>
          </a:p>
          <a:p>
            <a:r>
              <a:rPr lang="en-US"/>
              <a:t>Het </a:t>
            </a:r>
            <a:r>
              <a:rPr lang="en-US" i="1"/>
              <a:t>EigenBaas</a:t>
            </a:r>
            <a:r>
              <a:rPr lang="en-US"/>
              <a:t> </a:t>
            </a:r>
            <a:r>
              <a:rPr lang="en-US" err="1"/>
              <a:t>Onderwijsprogramma</a:t>
            </a:r>
            <a:r>
              <a:rPr lang="en-US"/>
              <a:t> is </a:t>
            </a:r>
            <a:r>
              <a:rPr lang="en-US" err="1"/>
              <a:t>speciaal</a:t>
            </a:r>
            <a:r>
              <a:rPr lang="en-US"/>
              <a:t> </a:t>
            </a:r>
            <a:r>
              <a:rPr lang="en-US" err="1"/>
              <a:t>ontwikkeld</a:t>
            </a:r>
            <a:r>
              <a:rPr lang="en-US"/>
              <a:t> </a:t>
            </a:r>
            <a:r>
              <a:rPr lang="en-US" err="1"/>
              <a:t>voor</a:t>
            </a:r>
            <a:r>
              <a:rPr lang="en-US"/>
              <a:t> de ‘</a:t>
            </a:r>
            <a:r>
              <a:rPr lang="en-US" err="1"/>
              <a:t>ondernemende</a:t>
            </a:r>
            <a:r>
              <a:rPr lang="en-US"/>
              <a:t>’ student </a:t>
            </a:r>
            <a:r>
              <a:rPr lang="en-US" err="1"/>
              <a:t>binnen</a:t>
            </a:r>
            <a:r>
              <a:rPr lang="en-US"/>
              <a:t> het MBO </a:t>
            </a:r>
            <a:r>
              <a:rPr lang="en-US" err="1"/>
              <a:t>en</a:t>
            </a:r>
            <a:r>
              <a:rPr lang="en-US"/>
              <a:t> is </a:t>
            </a:r>
            <a:r>
              <a:rPr lang="en-US" err="1"/>
              <a:t>makkelijk</a:t>
            </a:r>
            <a:r>
              <a:rPr lang="en-US"/>
              <a:t> </a:t>
            </a:r>
            <a:r>
              <a:rPr lang="en-US" err="1"/>
              <a:t>te</a:t>
            </a:r>
            <a:r>
              <a:rPr lang="en-US"/>
              <a:t> </a:t>
            </a:r>
            <a:r>
              <a:rPr lang="en-US" err="1"/>
              <a:t>integreren</a:t>
            </a:r>
            <a:r>
              <a:rPr lang="en-US"/>
              <a:t> in de lessen. </a:t>
            </a:r>
            <a:endParaRPr lang="nl-NL"/>
          </a:p>
          <a:p>
            <a:r>
              <a:rPr lang="en-US" err="1"/>
              <a:t>Succesvol</a:t>
            </a:r>
            <a:r>
              <a:rPr lang="en-US"/>
              <a:t> onderwijs </a:t>
            </a:r>
            <a:r>
              <a:rPr lang="en-US" err="1"/>
              <a:t>bereidt</a:t>
            </a:r>
            <a:r>
              <a:rPr lang="en-US"/>
              <a:t> </a:t>
            </a:r>
            <a:r>
              <a:rPr lang="en-US" err="1"/>
              <a:t>voor</a:t>
            </a:r>
            <a:r>
              <a:rPr lang="en-US"/>
              <a:t> op </a:t>
            </a:r>
            <a:r>
              <a:rPr lang="en-US" err="1"/>
              <a:t>een</a:t>
            </a:r>
            <a:r>
              <a:rPr lang="en-US"/>
              <a:t> </a:t>
            </a:r>
            <a:r>
              <a:rPr lang="en-US" err="1"/>
              <a:t>goede</a:t>
            </a:r>
            <a:r>
              <a:rPr lang="en-US"/>
              <a:t> </a:t>
            </a:r>
            <a:r>
              <a:rPr lang="en-US" err="1"/>
              <a:t>toekomst</a:t>
            </a:r>
            <a:r>
              <a:rPr lang="en-US"/>
              <a:t>! </a:t>
            </a:r>
            <a:endParaRPr lang="nl-NL"/>
          </a:p>
          <a:p>
            <a:r>
              <a:rPr lang="en-US" err="1"/>
              <a:t>Een</a:t>
            </a:r>
            <a:r>
              <a:rPr lang="en-US"/>
              <a:t> </a:t>
            </a:r>
            <a:r>
              <a:rPr lang="en-US" err="1"/>
              <a:t>toekomst</a:t>
            </a:r>
            <a:r>
              <a:rPr lang="en-US"/>
              <a:t> </a:t>
            </a:r>
            <a:r>
              <a:rPr lang="en-US" err="1"/>
              <a:t>waarin</a:t>
            </a:r>
            <a:r>
              <a:rPr lang="en-US"/>
              <a:t> </a:t>
            </a:r>
            <a:r>
              <a:rPr lang="en-US" err="1"/>
              <a:t>ondernemerschap</a:t>
            </a:r>
            <a:r>
              <a:rPr lang="en-US"/>
              <a:t> </a:t>
            </a:r>
            <a:r>
              <a:rPr lang="en-US" err="1"/>
              <a:t>en</a:t>
            </a:r>
            <a:r>
              <a:rPr lang="en-US"/>
              <a:t> </a:t>
            </a:r>
            <a:r>
              <a:rPr lang="en-US" err="1"/>
              <a:t>ondernemend</a:t>
            </a:r>
            <a:r>
              <a:rPr lang="en-US"/>
              <a:t> </a:t>
            </a:r>
            <a:r>
              <a:rPr lang="en-US" err="1"/>
              <a:t>gedrag</a:t>
            </a:r>
            <a:r>
              <a:rPr lang="en-US"/>
              <a:t> steeds </a:t>
            </a:r>
            <a:r>
              <a:rPr lang="en-US" err="1"/>
              <a:t>belangrijker</a:t>
            </a:r>
            <a:r>
              <a:rPr lang="en-US"/>
              <a:t> </a:t>
            </a:r>
            <a:r>
              <a:rPr lang="en-US" err="1"/>
              <a:t>wordt</a:t>
            </a:r>
            <a:r>
              <a:rPr lang="en-US"/>
              <a:t>… </a:t>
            </a:r>
            <a:r>
              <a:rPr lang="en-US" err="1"/>
              <a:t>dus</a:t>
            </a:r>
            <a:r>
              <a:rPr lang="en-US"/>
              <a:t> </a:t>
            </a:r>
            <a:r>
              <a:rPr lang="en-US" err="1"/>
              <a:t>volg</a:t>
            </a:r>
            <a:r>
              <a:rPr lang="en-US"/>
              <a:t> de 5 </a:t>
            </a:r>
            <a:r>
              <a:rPr lang="en-US" err="1"/>
              <a:t>stappen</a:t>
            </a:r>
            <a:r>
              <a:rPr lang="en-US"/>
              <a:t> </a:t>
            </a:r>
            <a:r>
              <a:rPr lang="en-US" err="1"/>
              <a:t>en</a:t>
            </a:r>
            <a:r>
              <a:rPr lang="en-US"/>
              <a:t> </a:t>
            </a:r>
            <a:r>
              <a:rPr lang="en-US" err="1"/>
              <a:t>behaal</a:t>
            </a:r>
            <a:r>
              <a:rPr lang="en-US"/>
              <a:t> je </a:t>
            </a:r>
            <a:r>
              <a:rPr lang="en-US" err="1"/>
              <a:t>certificaat</a:t>
            </a:r>
            <a:r>
              <a:rPr lang="en-US"/>
              <a:t>! </a:t>
            </a:r>
            <a:endParaRPr lang="nl-NL">
              <a:cs typeface="Calibri"/>
            </a:endParaRP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11</a:t>
            </a:fld>
            <a:endParaRPr lang="nl-NL"/>
          </a:p>
        </p:txBody>
      </p:sp>
    </p:spTree>
    <p:extLst>
      <p:ext uri="{BB962C8B-B14F-4D97-AF65-F5344CB8AC3E}">
        <p14:creationId xmlns:p14="http://schemas.microsoft.com/office/powerpoint/2010/main" val="1192434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i="1"/>
              <a:t>EigenBaas </a:t>
            </a:r>
            <a:r>
              <a:rPr lang="nl-NL"/>
              <a:t>is een initiatief van Qredits. Qredits helpt startende ondernemers bij het succesvol starten van/ of investeren in hun bedrijf. Dit doen zij door het aanbieden van kredieten tot 250.000 euro, persoonlijke coaching en extra trainingen voor ondernemers. </a:t>
            </a:r>
          </a:p>
          <a:p>
            <a:pPr>
              <a:defRPr/>
            </a:pPr>
            <a:endParaRPr lang="nl-NL" dirty="0">
              <a:cs typeface="Calibri"/>
            </a:endParaRPr>
          </a:p>
          <a:p>
            <a:pPr>
              <a:defRPr/>
            </a:pPr>
            <a:r>
              <a:rPr lang="nl-NL" i="1" dirty="0"/>
              <a:t>Q-ondernemer foto: Gil </a:t>
            </a:r>
            <a:r>
              <a:rPr lang="nl-NL" i="1" dirty="0" err="1"/>
              <a:t>Lieveld</a:t>
            </a:r>
            <a:r>
              <a:rPr lang="nl-NL" i="1" dirty="0"/>
              <a:t>, </a:t>
            </a:r>
            <a:r>
              <a:rPr lang="nl-NL" i="1" dirty="0" err="1"/>
              <a:t>Kick’n</a:t>
            </a:r>
            <a:r>
              <a:rPr lang="nl-NL" i="1" dirty="0"/>
              <a:t> Studio’s Zoetermeer. Zie blog op website. Gil heeft eigenhandig de dansstudio opgebouwd. Hij en zijn collega’s zijn professionele dansers en treden regelmatig op in videoclips van bekende artiesten. Gil heeft ook een maatschappelijke functie in de wijk en wil al het goede van Hiphop (er zijn voor elkaar, elkaar helpen en steunen) overbrengen op de jeugd</a:t>
            </a:r>
            <a:endParaRPr lang="nl-NL" dirty="0"/>
          </a:p>
          <a:p>
            <a:pPr>
              <a:defRPr/>
            </a:pPr>
            <a:endParaRPr lang="nl-NL" dirty="0">
              <a:cs typeface="Calibri"/>
            </a:endParaRP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12</a:t>
            </a:fld>
            <a:endParaRPr lang="nl-NL"/>
          </a:p>
        </p:txBody>
      </p:sp>
    </p:spTree>
    <p:extLst>
      <p:ext uri="{BB962C8B-B14F-4D97-AF65-F5344CB8AC3E}">
        <p14:creationId xmlns:p14="http://schemas.microsoft.com/office/powerpoint/2010/main" val="2631131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Wat betekent dit getal? 2.000.404 - Dit zijn het aantal bedrijven in NL. (januari 2020)</a:t>
            </a:r>
          </a:p>
          <a:p>
            <a:r>
              <a:rPr lang="nl-NL" sz="1200" kern="1200">
                <a:solidFill>
                  <a:schemeClr val="tx1"/>
                </a:solidFill>
                <a:effectLst/>
                <a:latin typeface="+mn-lt"/>
                <a:ea typeface="+mn-ea"/>
                <a:cs typeface="+mn-cs"/>
              </a:rPr>
              <a:t>Hiervan zijn 1.045.283 ZZP’ers.</a:t>
            </a:r>
            <a:endParaRPr lang="nl-NL" sz="1200" kern="1200" dirty="0">
              <a:solidFill>
                <a:schemeClr val="tx1"/>
              </a:solidFill>
              <a:effectLst/>
              <a:latin typeface="+mn-lt"/>
              <a:cs typeface="Calibri"/>
            </a:endParaRPr>
          </a:p>
          <a:p>
            <a:r>
              <a:rPr lang="nl-NL" sz="1200" kern="1200">
                <a:solidFill>
                  <a:schemeClr val="tx1"/>
                </a:solidFill>
                <a:effectLst/>
                <a:latin typeface="+mn-lt"/>
                <a:ea typeface="+mn-ea"/>
                <a:cs typeface="+mn-cs"/>
                <a:hlinkClick r:id="rId3"/>
              </a:rPr>
              <a:t>https://www.kvk.nl/download/Bedrijvendynamiek-juni-2020_kvk_tcm109-490150.pdf</a:t>
            </a:r>
            <a:r>
              <a:rPr lang="nl-NL" dirty="0"/>
              <a:t> </a:t>
            </a:r>
            <a:endParaRPr lang="nl-NL" sz="1200" kern="1200" dirty="0">
              <a:solidFill>
                <a:schemeClr val="tx1"/>
              </a:solidFill>
              <a:effectLst/>
              <a:latin typeface="+mn-lt"/>
              <a:cs typeface="Calibri"/>
            </a:endParaRPr>
          </a:p>
          <a:p>
            <a:r>
              <a:rPr lang="nl-NL" sz="1200" kern="1200" dirty="0">
                <a:solidFill>
                  <a:schemeClr val="tx1"/>
                </a:solidFill>
                <a:effectLst/>
                <a:latin typeface="+mn-lt"/>
                <a:ea typeface="+mn-ea"/>
                <a:cs typeface="+mn-cs"/>
              </a:rPr>
              <a:t> </a:t>
            </a:r>
            <a:endParaRPr lang="nl-NL" sz="1200" kern="1200" dirty="0">
              <a:solidFill>
                <a:schemeClr val="tx1"/>
              </a:solidFill>
              <a:effectLst/>
              <a:latin typeface="+mn-lt"/>
              <a:cs typeface="Calibri"/>
            </a:endParaRPr>
          </a:p>
          <a:p>
            <a:r>
              <a:rPr lang="nl-NL" dirty="0">
                <a:cs typeface="Calibri" panose="020F0502020204030204"/>
              </a:rPr>
              <a:t>Q-ondernemer: Rosalie van </a:t>
            </a:r>
            <a:r>
              <a:rPr lang="nl-NL" dirty="0" err="1">
                <a:cs typeface="Calibri" panose="020F0502020204030204"/>
              </a:rPr>
              <a:t>Rosy's</a:t>
            </a:r>
            <a:r>
              <a:rPr lang="nl-NL" dirty="0">
                <a:cs typeface="Calibri" panose="020F0502020204030204"/>
              </a:rPr>
              <a:t> Food in Enschede. Begonnen begin 2020</a:t>
            </a:r>
            <a:endParaRPr lang="nl-NL" dirty="0"/>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13</a:t>
            </a:fld>
            <a:endParaRPr lang="nl-NL"/>
          </a:p>
        </p:txBody>
      </p:sp>
    </p:spTree>
    <p:extLst>
      <p:ext uri="{BB962C8B-B14F-4D97-AF65-F5344CB8AC3E}">
        <p14:creationId xmlns:p14="http://schemas.microsoft.com/office/powerpoint/2010/main" val="40230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Plaats 1 = Jeff </a:t>
            </a:r>
            <a:r>
              <a:rPr lang="nl-NL" sz="1200" b="1" kern="1200" dirty="0" err="1">
                <a:solidFill>
                  <a:schemeClr val="tx1"/>
                </a:solidFill>
                <a:effectLst/>
                <a:latin typeface="+mn-lt"/>
                <a:ea typeface="+mn-ea"/>
                <a:cs typeface="+mn-cs"/>
              </a:rPr>
              <a:t>Bezos</a:t>
            </a:r>
            <a:r>
              <a:rPr lang="nl-NL" sz="1200" b="1" kern="1200" dirty="0">
                <a:solidFill>
                  <a:schemeClr val="tx1"/>
                </a:solidFill>
                <a:effectLst/>
                <a:latin typeface="+mn-lt"/>
                <a:ea typeface="+mn-ea"/>
                <a:cs typeface="+mn-cs"/>
              </a:rPr>
              <a:t> 134,6 miljard euro</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rijkste persoon van 2019 is </a:t>
            </a:r>
            <a:r>
              <a:rPr lang="nl-NL" sz="1200" b="1" kern="1200" dirty="0">
                <a:solidFill>
                  <a:schemeClr val="tx1"/>
                </a:solidFill>
                <a:effectLst/>
                <a:latin typeface="+mn-lt"/>
                <a:ea typeface="+mn-ea"/>
                <a:cs typeface="+mn-cs"/>
              </a:rPr>
              <a:t>Jeff </a:t>
            </a:r>
            <a:r>
              <a:rPr lang="nl-NL" sz="1200" b="1" kern="1200" dirty="0" err="1">
                <a:solidFill>
                  <a:schemeClr val="tx1"/>
                </a:solidFill>
                <a:effectLst/>
                <a:latin typeface="+mn-lt"/>
                <a:ea typeface="+mn-ea"/>
                <a:cs typeface="+mn-cs"/>
              </a:rPr>
              <a:t>Bezos</a:t>
            </a:r>
            <a:r>
              <a:rPr lang="nl-NL" sz="1200" kern="1200" dirty="0">
                <a:solidFill>
                  <a:schemeClr val="tx1"/>
                </a:solidFill>
                <a:effectLst/>
                <a:latin typeface="+mn-lt"/>
                <a:ea typeface="+mn-ea"/>
                <a:cs typeface="+mn-cs"/>
              </a:rPr>
              <a:t>. Jeff is een Amerikaanse computeringenieur en oprichter van Amazon. Amazon was één van de eerste bedrijven die producten verkocht op het internet. Jeff heeft met Amazon sinds 2000 een opmerkelijke winststijging doorgemaakt. Het bedrijf had op jaarbasis een omzetgroei van maar liefst 30 procent. Door de sterke stijging kon Amazon, dat oorspronkelijk enkel boeken verkocht, zich ook focussen op andere producten zoals multimedia.</a:t>
            </a:r>
            <a:br>
              <a:rPr lang="nl-NL" sz="1200" kern="1200" dirty="0">
                <a:effectLst/>
                <a:cs typeface="+mn-lt"/>
              </a:rPr>
            </a:br>
            <a:br>
              <a:rPr lang="nl-NL" sz="1200" kern="1200" dirty="0">
                <a:effectLst/>
                <a:cs typeface="+mn-lt"/>
              </a:rPr>
            </a:br>
            <a:r>
              <a:rPr lang="nl-NL" sz="1200" kern="1200" dirty="0">
                <a:solidFill>
                  <a:schemeClr val="tx1"/>
                </a:solidFill>
                <a:effectLst/>
                <a:latin typeface="+mn-lt"/>
                <a:ea typeface="+mn-ea"/>
                <a:cs typeface="+mn-cs"/>
              </a:rPr>
              <a:t>Naast Amazon is Jeff ook sinds 2000 eigenaar van zijn eigen ruimtevaartbedrijf Blue </a:t>
            </a:r>
            <a:r>
              <a:rPr lang="nl-NL" sz="1200" kern="1200" dirty="0" err="1">
                <a:solidFill>
                  <a:schemeClr val="tx1"/>
                </a:solidFill>
                <a:effectLst/>
                <a:latin typeface="+mn-lt"/>
                <a:ea typeface="+mn-ea"/>
                <a:cs typeface="+mn-cs"/>
              </a:rPr>
              <a:t>Origin</a:t>
            </a:r>
            <a:r>
              <a:rPr lang="nl-NL" sz="1200" kern="1200" dirty="0">
                <a:solidFill>
                  <a:schemeClr val="tx1"/>
                </a:solidFill>
                <a:effectLst/>
                <a:latin typeface="+mn-lt"/>
                <a:ea typeface="+mn-ea"/>
                <a:cs typeface="+mn-cs"/>
              </a:rPr>
              <a:t>. Jeff gelooft dat het mogelijk is voor de mens om op een andere planeet te leven. Om dit mogelijk te maken wilt hij de ruimtevaart graag betaalbaar maken voor de gemiddelde mens.</a:t>
            </a:r>
            <a:endParaRPr lang="nl-NL" sz="1200" kern="1200" dirty="0">
              <a:solidFill>
                <a:schemeClr val="tx1"/>
              </a:solidFill>
              <a:effectLst/>
              <a:latin typeface="+mn-lt"/>
              <a:cs typeface="Calibri"/>
            </a:endParaRPr>
          </a:p>
          <a:p>
            <a:r>
              <a:rPr lang="nl-NL" sz="1200" b="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Plaats 2 = Bill Gates 98,9 miljard euro</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Bill Gates</a:t>
            </a:r>
            <a:r>
              <a:rPr lang="nl-NL" sz="1200" kern="1200" dirty="0">
                <a:solidFill>
                  <a:schemeClr val="tx1"/>
                </a:solidFill>
                <a:effectLst/>
                <a:latin typeface="+mn-lt"/>
                <a:ea typeface="+mn-ea"/>
                <a:cs typeface="+mn-cs"/>
              </a:rPr>
              <a:t> is waarschijnlijk één van de bekendste namen in dit lijstje. Het is de </a:t>
            </a:r>
            <a:r>
              <a:rPr lang="nl-NL" sz="1200" kern="1200" dirty="0" err="1">
                <a:solidFill>
                  <a:schemeClr val="tx1"/>
                </a:solidFill>
                <a:effectLst/>
                <a:latin typeface="+mn-lt"/>
                <a:ea typeface="+mn-ea"/>
                <a:cs typeface="+mn-cs"/>
              </a:rPr>
              <a:t>mede-oprichter</a:t>
            </a:r>
            <a:r>
              <a:rPr lang="nl-NL" sz="1200" kern="1200" dirty="0">
                <a:solidFill>
                  <a:schemeClr val="tx1"/>
                </a:solidFill>
                <a:effectLst/>
                <a:latin typeface="+mn-lt"/>
                <a:ea typeface="+mn-ea"/>
                <a:cs typeface="+mn-cs"/>
              </a:rPr>
              <a:t> van het bedrijf Microsoft. Bill stond lange tijd op nummer één in de top tien van rijkste personen ter wereld, maar moet die plaats afstaan door zijn uitgaves. Hij staat er namelijk om bekend om gulle schenkingen te doen aan goede doelen.</a:t>
            </a:r>
            <a:br>
              <a:rPr lang="nl-NL" sz="1200" kern="1200" dirty="0">
                <a:effectLst/>
                <a:cs typeface="+mn-lt"/>
              </a:rPr>
            </a:br>
            <a:br>
              <a:rPr lang="nl-NL" sz="1200" kern="1200" dirty="0">
                <a:effectLst/>
                <a:cs typeface="+mn-lt"/>
              </a:rPr>
            </a:br>
            <a:r>
              <a:rPr lang="nl-NL" sz="1200" kern="1200" dirty="0">
                <a:solidFill>
                  <a:schemeClr val="tx1"/>
                </a:solidFill>
                <a:effectLst/>
                <a:latin typeface="+mn-lt"/>
                <a:ea typeface="+mn-ea"/>
                <a:cs typeface="+mn-cs"/>
              </a:rPr>
              <a:t>Door zijn liefde voor goede doelen, besloot hij om samen met zijn vrouw Melinda een eigen goed doel op te richten met de naam Bill &amp; Melinda Gates Foundation. De focus van dit goede doel ligt op de gezondheidszorg van de wereldbevolking. Daarnaast wil men armoede bestrijden en ervoor zorgen dat iedereen de kans krijgt om onderwijs te volgen.</a:t>
            </a:r>
            <a:endParaRPr lang="nl-NL" sz="1200" kern="1200" dirty="0">
              <a:solidFill>
                <a:schemeClr val="tx1"/>
              </a:solidFill>
              <a:effectLst/>
              <a:latin typeface="+mn-lt"/>
              <a:cs typeface="Calibri"/>
            </a:endParaRPr>
          </a:p>
          <a:p>
            <a:r>
              <a:rPr lang="nl-NL" sz="1200" b="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Plaats 3 = Mark </a:t>
            </a:r>
            <a:r>
              <a:rPr lang="nl-NL" sz="1200" b="1" kern="1200" dirty="0" err="1">
                <a:solidFill>
                  <a:schemeClr val="tx1"/>
                </a:solidFill>
                <a:effectLst/>
                <a:latin typeface="+mn-lt"/>
                <a:ea typeface="+mn-ea"/>
                <a:cs typeface="+mn-cs"/>
              </a:rPr>
              <a:t>Zuckerberg</a:t>
            </a:r>
            <a:r>
              <a:rPr lang="nl-NL" sz="1200" b="1" kern="1200" dirty="0">
                <a:solidFill>
                  <a:schemeClr val="tx1"/>
                </a:solidFill>
                <a:effectLst/>
                <a:latin typeface="+mn-lt"/>
                <a:ea typeface="+mn-ea"/>
                <a:cs typeface="+mn-cs"/>
              </a:rPr>
              <a:t> 61,2 miljard euro</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Facebook-oprichter </a:t>
            </a:r>
            <a:r>
              <a:rPr lang="nl-NL" sz="1200" b="1" kern="1200" dirty="0">
                <a:solidFill>
                  <a:schemeClr val="tx1"/>
                </a:solidFill>
                <a:effectLst/>
                <a:latin typeface="+mn-lt"/>
                <a:ea typeface="+mn-ea"/>
                <a:cs typeface="+mn-cs"/>
              </a:rPr>
              <a:t>Mark </a:t>
            </a:r>
            <a:r>
              <a:rPr lang="nl-NL" sz="1200" b="1" kern="1200" dirty="0" err="1">
                <a:solidFill>
                  <a:schemeClr val="tx1"/>
                </a:solidFill>
                <a:effectLst/>
                <a:latin typeface="+mn-lt"/>
                <a:ea typeface="+mn-ea"/>
                <a:cs typeface="+mn-cs"/>
              </a:rPr>
              <a:t>Zuckerberg</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is met zijn 36 jaar de jongste miljardair in de top tien van rijkste mensen op aarde. De sociale netwerksite werd in 2004 opgericht door Mark </a:t>
            </a:r>
            <a:r>
              <a:rPr lang="nl-NL" sz="1200" kern="1200" dirty="0" err="1">
                <a:solidFill>
                  <a:schemeClr val="tx1"/>
                </a:solidFill>
                <a:effectLst/>
                <a:latin typeface="+mn-lt"/>
                <a:ea typeface="+mn-ea"/>
                <a:cs typeface="+mn-cs"/>
              </a:rPr>
              <a:t>Zuckerberg</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mede-oprichters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Dustin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Moskovitz</a:t>
            </a:r>
            <a:r>
              <a:rPr lang="nl-NL" sz="1200" kern="1200" dirty="0">
                <a:solidFill>
                  <a:schemeClr val="tx1"/>
                </a:solidFill>
                <a:effectLst/>
                <a:latin typeface="+mn-lt"/>
                <a:ea typeface="+mn-ea"/>
                <a:cs typeface="+mn-cs"/>
              </a:rPr>
              <a:t>, Chris </a:t>
            </a:r>
            <a:r>
              <a:rPr lang="nl-NL" sz="1200" kern="1200" dirty="0" err="1">
                <a:solidFill>
                  <a:schemeClr val="tx1"/>
                </a:solidFill>
                <a:effectLst/>
                <a:latin typeface="+mn-lt"/>
                <a:ea typeface="+mn-ea"/>
                <a:cs typeface="+mn-cs"/>
              </a:rPr>
              <a:t>Hughes</a:t>
            </a:r>
            <a:r>
              <a:rPr lang="nl-NL" sz="1200" kern="1200" dirty="0">
                <a:solidFill>
                  <a:schemeClr val="tx1"/>
                </a:solidFill>
                <a:effectLst/>
                <a:latin typeface="+mn-lt"/>
                <a:ea typeface="+mn-ea"/>
                <a:cs typeface="+mn-cs"/>
              </a:rPr>
              <a:t> and Eduardo </a:t>
            </a:r>
            <a:r>
              <a:rPr lang="nl-NL" sz="1200" kern="1200" dirty="0" err="1">
                <a:solidFill>
                  <a:schemeClr val="tx1"/>
                </a:solidFill>
                <a:effectLst/>
                <a:latin typeface="+mn-lt"/>
                <a:ea typeface="+mn-ea"/>
                <a:cs typeface="+mn-cs"/>
              </a:rPr>
              <a:t>Saverin</a:t>
            </a:r>
            <a:r>
              <a:rPr lang="nl-NL" sz="1200" kern="1200" dirty="0">
                <a:solidFill>
                  <a:schemeClr val="tx1"/>
                </a:solidFill>
                <a:effectLst/>
                <a:latin typeface="+mn-lt"/>
                <a:ea typeface="+mn-ea"/>
                <a:cs typeface="+mn-cs"/>
              </a:rPr>
              <a:t>. Sinds 2008 bestaat de site ook in Nederland. Instagram –een sociaal netwerk met 500 miljoen dagelijkse gebruikers– is sinds 2012 ook in handen van Facebook.</a:t>
            </a:r>
            <a:endParaRPr lang="nl-NL" sz="1200" kern="1200" dirty="0">
              <a:solidFill>
                <a:schemeClr val="tx1"/>
              </a:solidFill>
              <a:effectLst/>
              <a:latin typeface="+mn-lt"/>
              <a:cs typeface="Calibri"/>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hlinkClick r:id="rId3"/>
              </a:rPr>
              <a:t>https://www.deondernemer.nl/actueel/top-10-dit-zijn-de-rijkste-mensen-ter-wereld~1089340</a:t>
            </a:r>
          </a:p>
          <a:p>
            <a:endParaRPr lang="nl-NL" dirty="0">
              <a:cs typeface="Calibri"/>
            </a:endParaRPr>
          </a:p>
          <a:p>
            <a:r>
              <a:rPr lang="nl-NL" i="1" dirty="0"/>
              <a:t>Q-ondernemer foto: Demi Hogelucht, </a:t>
            </a:r>
            <a:r>
              <a:rPr lang="nl-NL" i="1" dirty="0" err="1"/>
              <a:t>Deem</a:t>
            </a:r>
            <a:r>
              <a:rPr lang="nl-NL" i="1" dirty="0"/>
              <a:t> in Almelo: 24 </a:t>
            </a:r>
            <a:r>
              <a:rPr lang="nl-NL" i="1" dirty="0" err="1"/>
              <a:t>jr</a:t>
            </a:r>
            <a:endParaRPr lang="nl-NL" dirty="0"/>
          </a:p>
          <a:p>
            <a:endParaRPr lang="nl-NL" dirty="0">
              <a:cs typeface="Calibri"/>
            </a:endParaRP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14</a:t>
            </a:fld>
            <a:endParaRPr lang="nl-NL"/>
          </a:p>
        </p:txBody>
      </p:sp>
    </p:spTree>
    <p:extLst>
      <p:ext uri="{BB962C8B-B14F-4D97-AF65-F5344CB8AC3E}">
        <p14:creationId xmlns:p14="http://schemas.microsoft.com/office/powerpoint/2010/main" val="3710942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Wat betekent dit getal? 1</a:t>
            </a:r>
          </a:p>
          <a:p>
            <a:r>
              <a:rPr lang="nl-NL" sz="1200" kern="1200">
                <a:solidFill>
                  <a:schemeClr val="tx1"/>
                </a:solidFill>
                <a:effectLst/>
                <a:latin typeface="+mn-lt"/>
                <a:ea typeface="+mn-ea"/>
                <a:cs typeface="+mn-cs"/>
              </a:rPr>
              <a:t>Focus je met je onderneming op dat ene idee, 1 ding waar jij echt in gelooft… En ga ervoor!</a:t>
            </a:r>
            <a:endParaRPr lang="nl-NL" sz="1200" kern="1200" dirty="0">
              <a:solidFill>
                <a:schemeClr val="tx1"/>
              </a:solidFill>
              <a:effectLst/>
              <a:latin typeface="+mn-lt"/>
              <a:cs typeface="Calibri"/>
            </a:endParaRPr>
          </a:p>
          <a:p>
            <a:r>
              <a:rPr lang="nl-NL" sz="1200" kern="1200">
                <a:solidFill>
                  <a:schemeClr val="tx1"/>
                </a:solidFill>
                <a:effectLst/>
                <a:latin typeface="+mn-lt"/>
                <a:ea typeface="+mn-ea"/>
                <a:cs typeface="+mn-cs"/>
              </a:rPr>
              <a:t> </a:t>
            </a:r>
            <a:endParaRPr lang="nl-NL" sz="1200" kern="1200" dirty="0">
              <a:solidFill>
                <a:schemeClr val="tx1"/>
              </a:solidFill>
              <a:effectLst/>
              <a:latin typeface="+mn-lt"/>
              <a:cs typeface="Calibri"/>
            </a:endParaRPr>
          </a:p>
          <a:p>
            <a:r>
              <a:rPr lang="nl-NL" dirty="0">
                <a:cs typeface="Calibri" panose="020F0502020204030204"/>
              </a:rPr>
              <a:t>Q- ondernemer: Marcel van </a:t>
            </a:r>
            <a:r>
              <a:rPr lang="nl-NL" dirty="0" err="1">
                <a:cs typeface="Calibri" panose="020F0502020204030204"/>
              </a:rPr>
              <a:t>Hedges</a:t>
            </a:r>
            <a:r>
              <a:rPr lang="nl-NL" dirty="0">
                <a:cs typeface="Calibri" panose="020F0502020204030204"/>
              </a:rPr>
              <a:t> Coffee in Zevenaar (bij Arnhem): begonnen op 02-06-2020</a:t>
            </a:r>
            <a:endParaRPr lang="nl-NL" dirty="0"/>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15</a:t>
            </a:fld>
            <a:endParaRPr lang="nl-NL"/>
          </a:p>
        </p:txBody>
      </p:sp>
    </p:spTree>
    <p:extLst>
      <p:ext uri="{BB962C8B-B14F-4D97-AF65-F5344CB8AC3E}">
        <p14:creationId xmlns:p14="http://schemas.microsoft.com/office/powerpoint/2010/main" val="224454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0"/>
              </a:spcAft>
            </a:pPr>
            <a:r>
              <a:rPr lang="nl-NL" sz="1200">
                <a:effectLst/>
                <a:latin typeface="Arial" panose="020B0604020202020204" pitchFamily="34" charset="0"/>
                <a:ea typeface="Calibri" panose="020F0502020204030204" pitchFamily="34" charset="0"/>
                <a:cs typeface="Times New Roman" panose="02020603050405020304" pitchFamily="18" charset="0"/>
              </a:rPr>
              <a:t>JIJ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a:effectLst/>
                <a:latin typeface="Arial" panose="020B0604020202020204" pitchFamily="34" charset="0"/>
                <a:ea typeface="Calibri" panose="020F0502020204030204" pitchFamily="34" charset="0"/>
                <a:cs typeface="Times New Roman" panose="02020603050405020304" pitchFamily="18"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a:effectLst/>
                <a:latin typeface="Arial" panose="020B0604020202020204" pitchFamily="34" charset="0"/>
                <a:ea typeface="Calibri" panose="020F0502020204030204" pitchFamily="34" charset="0"/>
                <a:cs typeface="Times New Roman" panose="02020603050405020304" pitchFamily="18" charset="0"/>
              </a:rPr>
              <a:t>Dit zijn allemaal foto’s van ondernemende ‘Bekende Nederlanders’. Wie herken jij?</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a:effectLst/>
                <a:latin typeface="Arial" panose="020B0604020202020204" pitchFamily="34" charset="0"/>
                <a:ea typeface="Calibri" panose="020F0502020204030204" pitchFamily="34" charset="0"/>
                <a:cs typeface="Times New Roman" panose="02020603050405020304" pitchFamily="18"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a:effectLst/>
                <a:latin typeface="Arial" panose="020B0604020202020204" pitchFamily="34" charset="0"/>
                <a:ea typeface="Calibri" panose="020F0502020204030204" pitchFamily="34" charset="0"/>
                <a:cs typeface="Times New Roman" panose="02020603050405020304" pitchFamily="18" charset="0"/>
              </a:rPr>
              <a:t>J = Ali B (rapper, tv-persoonlijkheid, </a:t>
            </a:r>
            <a:r>
              <a:rPr lang="nl-NL" sz="1200" err="1">
                <a:effectLst/>
                <a:latin typeface="Arial" panose="020B0604020202020204" pitchFamily="34" charset="0"/>
                <a:ea typeface="Calibri" panose="020F0502020204030204" pitchFamily="34" charset="0"/>
                <a:cs typeface="Times New Roman" panose="02020603050405020304" pitchFamily="18" charset="0"/>
              </a:rPr>
              <a:t>Fajah</a:t>
            </a:r>
            <a:r>
              <a:rPr lang="nl-NL" sz="1200">
                <a:effectLst/>
                <a:latin typeface="Arial" panose="020B0604020202020204" pitchFamily="34" charset="0"/>
                <a:ea typeface="Calibri" panose="020F0502020204030204" pitchFamily="34" charset="0"/>
                <a:cs typeface="Times New Roman" panose="02020603050405020304" pitchFamily="18" charset="0"/>
              </a:rPr>
              <a:t> Lourens (actrice, model, fitnessgoeroe), Herman den </a:t>
            </a:r>
            <a:r>
              <a:rPr lang="nl-NL" sz="1200" err="1">
                <a:effectLst/>
                <a:latin typeface="Arial" panose="020B0604020202020204" pitchFamily="34" charset="0"/>
                <a:ea typeface="Calibri" panose="020F0502020204030204" pitchFamily="34" charset="0"/>
                <a:cs typeface="Times New Roman" panose="02020603050405020304" pitchFamily="18" charset="0"/>
              </a:rPr>
              <a:t>Blijker</a:t>
            </a:r>
            <a:r>
              <a:rPr lang="nl-NL" sz="1200">
                <a:effectLst/>
                <a:latin typeface="Arial" panose="020B0604020202020204" pitchFamily="34" charset="0"/>
                <a:ea typeface="Calibri" panose="020F0502020204030204" pitchFamily="34" charset="0"/>
                <a:cs typeface="Times New Roman" panose="02020603050405020304" pitchFamily="18" charset="0"/>
              </a:rPr>
              <a:t> (</a:t>
            </a:r>
            <a:r>
              <a:rPr lang="nl-NL" sz="1200" err="1">
                <a:effectLst/>
                <a:latin typeface="Arial" panose="020B0604020202020204" pitchFamily="34" charset="0"/>
                <a:ea typeface="Calibri" panose="020F0502020204030204" pitchFamily="34" charset="0"/>
                <a:cs typeface="Times New Roman" panose="02020603050405020304" pitchFamily="18" charset="0"/>
              </a:rPr>
              <a:t>chefkok</a:t>
            </a:r>
            <a:r>
              <a:rPr lang="nl-NL" sz="1200">
                <a:effectLst/>
                <a:latin typeface="Arial" panose="020B0604020202020204" pitchFamily="34" charset="0"/>
                <a:ea typeface="Calibri" panose="020F0502020204030204" pitchFamily="34" charset="0"/>
                <a:cs typeface="Times New Roman" panose="02020603050405020304" pitchFamily="18" charset="0"/>
              </a:rPr>
              <a:t>, tv-kok), Dylan Haegens (bekende </a:t>
            </a:r>
            <a:r>
              <a:rPr lang="nl-NL" sz="1200" err="1">
                <a:effectLst/>
                <a:latin typeface="Arial" panose="020B0604020202020204" pitchFamily="34" charset="0"/>
                <a:ea typeface="Calibri" panose="020F0502020204030204" pitchFamily="34" charset="0"/>
                <a:cs typeface="Times New Roman" panose="02020603050405020304" pitchFamily="18" charset="0"/>
              </a:rPr>
              <a:t>YouTuber</a:t>
            </a:r>
            <a:r>
              <a:rPr lang="nl-NL" sz="1200">
                <a:effectLst/>
                <a:latin typeface="Arial" panose="020B0604020202020204" pitchFamily="34" charset="0"/>
                <a:ea typeface="Calibri" panose="020F0502020204030204" pitchFamily="34" charset="0"/>
                <a:cs typeface="Times New Roman" panose="02020603050405020304" pitchFamily="18" charset="0"/>
              </a:rPr>
              <a:t>) , Nienke Plas (vlogger, presentatrice)</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a:effectLst/>
                <a:latin typeface="Arial" panose="020B0604020202020204" pitchFamily="34" charset="0"/>
                <a:ea typeface="Calibri" panose="020F0502020204030204" pitchFamily="34" charset="0"/>
                <a:cs typeface="Times New Roman" panose="02020603050405020304" pitchFamily="18" charset="0"/>
              </a:rPr>
              <a:t>I = Monica Geuze (vlogger), De 3 voetballers </a:t>
            </a:r>
            <a:r>
              <a:rPr lang="nl-NL" sz="1200" err="1">
                <a:effectLst/>
                <a:latin typeface="Arial" panose="020B0604020202020204" pitchFamily="34" charset="0"/>
                <a:ea typeface="Calibri" panose="020F0502020204030204" pitchFamily="34" charset="0"/>
                <a:cs typeface="Times New Roman" panose="02020603050405020304" pitchFamily="18" charset="0"/>
              </a:rPr>
              <a:t>Balr</a:t>
            </a:r>
            <a:r>
              <a:rPr lang="nl-NL" sz="1200">
                <a:effectLst/>
                <a:latin typeface="Arial" panose="020B0604020202020204" pitchFamily="34" charset="0"/>
                <a:ea typeface="Calibri" panose="020F0502020204030204" pitchFamily="34" charset="0"/>
                <a:cs typeface="Times New Roman" panose="02020603050405020304" pitchFamily="18" charset="0"/>
              </a:rPr>
              <a:t> (mannenkledingmerk opgericht door professionele voetballers: Demy de Zeeuw, </a:t>
            </a:r>
            <a:r>
              <a:rPr lang="nl-NL" sz="1200" err="1">
                <a:effectLst/>
                <a:latin typeface="Arial" panose="020B0604020202020204" pitchFamily="34" charset="0"/>
                <a:ea typeface="Calibri" panose="020F0502020204030204" pitchFamily="34" charset="0"/>
                <a:cs typeface="Times New Roman" panose="02020603050405020304" pitchFamily="18" charset="0"/>
              </a:rPr>
              <a:t>Eljero</a:t>
            </a:r>
            <a:r>
              <a:rPr lang="nl-NL" sz="1200">
                <a:effectLst/>
                <a:latin typeface="Arial" panose="020B0604020202020204" pitchFamily="34" charset="0"/>
                <a:ea typeface="Calibri" panose="020F0502020204030204" pitchFamily="34" charset="0"/>
                <a:cs typeface="Times New Roman" panose="02020603050405020304" pitchFamily="18" charset="0"/>
              </a:rPr>
              <a:t> Elia en Gregory van der Wiel), </a:t>
            </a:r>
            <a:r>
              <a:rPr lang="nl-NL" sz="1200" err="1">
                <a:effectLst/>
                <a:latin typeface="Arial" panose="020B0604020202020204" pitchFamily="34" charset="0"/>
                <a:ea typeface="Calibri" panose="020F0502020204030204" pitchFamily="34" charset="0"/>
                <a:cs typeface="Times New Roman" panose="02020603050405020304" pitchFamily="18" charset="0"/>
              </a:rPr>
              <a:t>Nikkie</a:t>
            </a:r>
            <a:r>
              <a:rPr lang="nl-NL" sz="1200">
                <a:effectLst/>
                <a:latin typeface="Arial" panose="020B0604020202020204" pitchFamily="34" charset="0"/>
                <a:ea typeface="Calibri" panose="020F0502020204030204" pitchFamily="34" charset="0"/>
                <a:cs typeface="Times New Roman" panose="02020603050405020304" pitchFamily="18" charset="0"/>
              </a:rPr>
              <a:t> de Jager (wereldberoemde visagiste), Martin </a:t>
            </a:r>
            <a:r>
              <a:rPr lang="nl-NL" sz="1200" err="1">
                <a:effectLst/>
                <a:latin typeface="Arial" panose="020B0604020202020204" pitchFamily="34" charset="0"/>
                <a:ea typeface="Calibri" panose="020F0502020204030204" pitchFamily="34" charset="0"/>
                <a:cs typeface="Times New Roman" panose="02020603050405020304" pitchFamily="18" charset="0"/>
              </a:rPr>
              <a:t>Garrix</a:t>
            </a:r>
            <a:r>
              <a:rPr lang="nl-NL" sz="1200">
                <a:effectLst/>
                <a:latin typeface="Arial" panose="020B0604020202020204" pitchFamily="34" charset="0"/>
                <a:ea typeface="Calibri" panose="020F0502020204030204" pitchFamily="34" charset="0"/>
                <a:cs typeface="Times New Roman" panose="02020603050405020304" pitchFamily="18" charset="0"/>
              </a:rPr>
              <a:t> (DJ), </a:t>
            </a:r>
            <a:r>
              <a:rPr lang="nl-NL" sz="1200" err="1">
                <a:effectLst/>
                <a:latin typeface="Arial" panose="020B0604020202020204" pitchFamily="34" charset="0"/>
                <a:ea typeface="Calibri" panose="020F0502020204030204" pitchFamily="34" charset="0"/>
                <a:cs typeface="Times New Roman" panose="02020603050405020304" pitchFamily="18" charset="0"/>
              </a:rPr>
              <a:t>Yolanthe</a:t>
            </a:r>
            <a:r>
              <a:rPr lang="nl-NL" sz="1200">
                <a:effectLst/>
                <a:latin typeface="Arial" panose="020B0604020202020204" pitchFamily="34" charset="0"/>
                <a:ea typeface="Calibri" panose="020F0502020204030204" pitchFamily="34" charset="0"/>
                <a:cs typeface="Times New Roman" panose="02020603050405020304" pitchFamily="18" charset="0"/>
              </a:rPr>
              <a:t> </a:t>
            </a:r>
            <a:r>
              <a:rPr lang="nl-NL" sz="1200" err="1">
                <a:effectLst/>
                <a:latin typeface="Arial" panose="020B0604020202020204" pitchFamily="34" charset="0"/>
                <a:ea typeface="Calibri" panose="020F0502020204030204" pitchFamily="34" charset="0"/>
                <a:cs typeface="Times New Roman" panose="02020603050405020304" pitchFamily="18" charset="0"/>
              </a:rPr>
              <a:t>Cabau</a:t>
            </a:r>
            <a:r>
              <a:rPr lang="nl-NL" sz="1200">
                <a:effectLst/>
                <a:latin typeface="Arial" panose="020B0604020202020204" pitchFamily="34" charset="0"/>
                <a:ea typeface="Calibri" panose="020F0502020204030204" pitchFamily="34" charset="0"/>
                <a:cs typeface="Times New Roman" panose="02020603050405020304" pitchFamily="18" charset="0"/>
              </a:rPr>
              <a:t> (actrice, presentatrice, getrouwd geweest met voetballer Wesley Sneijder)</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a:effectLst/>
                <a:latin typeface="Arial" panose="020B0604020202020204" pitchFamily="34" charset="0"/>
                <a:ea typeface="Calibri" panose="020F0502020204030204" pitchFamily="34" charset="0"/>
                <a:cs typeface="Times New Roman" panose="02020603050405020304" pitchFamily="18" charset="0"/>
              </a:rPr>
              <a:t>J = Jan Versteegh (presentator), </a:t>
            </a:r>
            <a:r>
              <a:rPr lang="nl-NL" sz="1200" err="1">
                <a:effectLst/>
                <a:latin typeface="Arial" panose="020B0604020202020204" pitchFamily="34" charset="0"/>
                <a:ea typeface="Calibri" panose="020F0502020204030204" pitchFamily="34" charset="0"/>
                <a:cs typeface="Times New Roman" panose="02020603050405020304" pitchFamily="18" charset="0"/>
              </a:rPr>
              <a:t>Doutzen</a:t>
            </a:r>
            <a:r>
              <a:rPr lang="nl-NL" sz="1200">
                <a:effectLst/>
                <a:latin typeface="Arial" panose="020B0604020202020204" pitchFamily="34" charset="0"/>
                <a:ea typeface="Calibri" panose="020F0502020204030204" pitchFamily="34" charset="0"/>
                <a:cs typeface="Times New Roman" panose="02020603050405020304" pitchFamily="18" charset="0"/>
              </a:rPr>
              <a:t> Kroes (internationaal fotomodel), Rico Verhoeven (wereldkampioen kickbokser), Fred van Leer (stylist), Geraldine Kemper (presentatrice)</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16</a:t>
            </a:fld>
            <a:endParaRPr lang="nl-NL"/>
          </a:p>
        </p:txBody>
      </p:sp>
    </p:spTree>
    <p:extLst>
      <p:ext uri="{BB962C8B-B14F-4D97-AF65-F5344CB8AC3E}">
        <p14:creationId xmlns:p14="http://schemas.microsoft.com/office/powerpoint/2010/main" val="141214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kern="1200">
                <a:solidFill>
                  <a:schemeClr val="tx1"/>
                </a:solidFill>
                <a:effectLst/>
                <a:latin typeface="+mn-lt"/>
                <a:ea typeface="+mn-ea"/>
                <a:cs typeface="+mn-cs"/>
              </a:rPr>
              <a:t>Kahoot Quiz [10 minuten]</a:t>
            </a:r>
          </a:p>
          <a:p>
            <a:pPr marL="171450" indent="-171450">
              <a:buFontTx/>
              <a:buChar char="-"/>
            </a:pP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Zet op de laptop klaar </a:t>
            </a:r>
            <a:r>
              <a:rPr lang="nl-NL" sz="1200" u="sng" kern="1200">
                <a:solidFill>
                  <a:schemeClr val="tx1"/>
                </a:solidFill>
                <a:effectLst/>
                <a:latin typeface="+mn-lt"/>
                <a:ea typeface="+mn-ea"/>
                <a:cs typeface="+mn-cs"/>
                <a:hlinkClick r:id="rId3"/>
              </a:rPr>
              <a:t>www.kahoot.com</a:t>
            </a:r>
            <a:r>
              <a:rPr lang="nl-NL" dirty="0"/>
              <a:t> </a:t>
            </a:r>
          </a:p>
          <a:p>
            <a:r>
              <a:rPr lang="nl-NL" sz="1200" kern="1200">
                <a:solidFill>
                  <a:schemeClr val="tx1"/>
                </a:solidFill>
                <a:effectLst/>
                <a:latin typeface="+mn-lt"/>
                <a:ea typeface="+mn-ea"/>
                <a:cs typeface="+mn-cs"/>
              </a:rPr>
              <a:t>Gebruikersnaam: </a:t>
            </a:r>
            <a:r>
              <a:rPr lang="nl-NL" sz="1200" u="sng" kern="1200">
                <a:solidFill>
                  <a:schemeClr val="tx1"/>
                </a:solidFill>
                <a:effectLst/>
                <a:latin typeface="+mn-lt"/>
                <a:ea typeface="+mn-ea"/>
                <a:cs typeface="+mn-cs"/>
                <a:hlinkClick r:id="rId4"/>
              </a:rPr>
              <a:t>onderwijs@qredits.nl</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Wachtwoord: </a:t>
            </a:r>
            <a:r>
              <a:rPr lang="nl-NL" sz="1200" b="1" kern="1200" err="1">
                <a:solidFill>
                  <a:srgbClr val="FF0000"/>
                </a:solidFill>
                <a:effectLst/>
                <a:latin typeface="+mn-lt"/>
                <a:ea typeface="+mn-ea"/>
                <a:cs typeface="+mn-cs"/>
              </a:rPr>
              <a:t>GastlesEigenBaas</a:t>
            </a:r>
            <a:endParaRPr lang="nl-NL" sz="1200" b="1" kern="1200">
              <a:solidFill>
                <a:srgbClr val="FF0000"/>
              </a:solidFill>
              <a:effectLst/>
              <a:latin typeface="+mn-lt"/>
              <a:ea typeface="+mn-ea"/>
              <a:cs typeface="+mn-cs"/>
            </a:endParaRP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Tabblad ‘My </a:t>
            </a:r>
            <a:r>
              <a:rPr lang="nl-NL" sz="1200" kern="1200" err="1">
                <a:solidFill>
                  <a:schemeClr val="tx1"/>
                </a:solidFill>
                <a:effectLst/>
                <a:latin typeface="+mn-lt"/>
                <a:ea typeface="+mn-ea"/>
                <a:cs typeface="+mn-cs"/>
              </a:rPr>
              <a:t>Kahoots</a:t>
            </a:r>
            <a:r>
              <a:rPr lang="nl-NL" sz="1200" kern="1200">
                <a:solidFill>
                  <a:schemeClr val="tx1"/>
                </a:solidFill>
                <a:effectLst/>
                <a:latin typeface="+mn-lt"/>
                <a:ea typeface="+mn-ea"/>
                <a:cs typeface="+mn-cs"/>
              </a:rPr>
              <a:t>’ – ga naar ‘</a:t>
            </a:r>
            <a:r>
              <a:rPr lang="nl-NL" sz="1200" kern="1200" dirty="0" err="1">
                <a:solidFill>
                  <a:schemeClr val="tx1"/>
                </a:solidFill>
                <a:effectLst/>
                <a:latin typeface="+mn-lt"/>
                <a:ea typeface="+mn-ea"/>
                <a:cs typeface="+mn-cs"/>
              </a:rPr>
              <a:t>EigenBaas</a:t>
            </a:r>
            <a:r>
              <a:rPr lang="nl-NL" sz="1200" kern="1200">
                <a:solidFill>
                  <a:schemeClr val="tx1"/>
                </a:solidFill>
                <a:effectLst/>
                <a:latin typeface="+mn-lt"/>
                <a:ea typeface="+mn-ea"/>
                <a:cs typeface="+mn-cs"/>
              </a:rPr>
              <a:t> Gastles MBO 2020-2021’ – Play</a:t>
            </a:r>
            <a:endParaRPr lang="nl-NL" sz="1200" kern="1200" dirty="0">
              <a:solidFill>
                <a:schemeClr val="tx1"/>
              </a:solidFill>
              <a:effectLst/>
              <a:latin typeface="+mn-lt"/>
              <a:cs typeface="Calibri"/>
            </a:endParaRPr>
          </a:p>
          <a:p>
            <a:r>
              <a:rPr lang="nl-NL" sz="1200" kern="1200">
                <a:solidFill>
                  <a:schemeClr val="tx1"/>
                </a:solidFill>
                <a:effectLst/>
                <a:latin typeface="+mn-lt"/>
                <a:ea typeface="+mn-ea"/>
                <a:cs typeface="+mn-cs"/>
              </a:rPr>
              <a:t>Kies Classic –Start</a:t>
            </a:r>
            <a:r>
              <a:rPr lang="nl-NL" dirty="0"/>
              <a:t> </a:t>
            </a:r>
            <a:endParaRPr lang="nl-NL" sz="1200" kern="1200" dirty="0">
              <a:solidFill>
                <a:schemeClr val="tx1"/>
              </a:solidFill>
              <a:effectLst/>
              <a:latin typeface="+mn-lt"/>
              <a:cs typeface="Calibri"/>
            </a:endParaRP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GEEF DE PIN DOOR AAN DE STUDENTEN (via scherm)</a:t>
            </a:r>
            <a:endParaRPr lang="nl-NL" sz="1200" kern="1200" dirty="0">
              <a:solidFill>
                <a:schemeClr val="tx1"/>
              </a:solidFill>
              <a:effectLst/>
              <a:latin typeface="+mn-lt"/>
              <a:cs typeface="Calibri"/>
            </a:endParaRPr>
          </a:p>
          <a:p>
            <a:pPr marL="0" indent="0">
              <a:buFontTx/>
              <a:buNone/>
            </a:pPr>
            <a:endParaRPr lang="nl-NL" dirty="0">
              <a:cs typeface="Calibri"/>
            </a:endParaRPr>
          </a:p>
          <a:p>
            <a:r>
              <a:rPr lang="nl-NL" i="1" dirty="0">
                <a:cs typeface="Calibri" panose="020F0502020204030204"/>
              </a:rPr>
              <a:t>Q ondernemer: Mirjam van Paardendekenwasserij Groene Hart in Zuid Holland. Begonnen in 2020</a:t>
            </a:r>
          </a:p>
          <a:p>
            <a:endParaRPr lang="nl-NL" dirty="0">
              <a:cs typeface="Calibri" panose="020F0502020204030204"/>
            </a:endParaRP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17</a:t>
            </a:fld>
            <a:endParaRPr lang="nl-NL"/>
          </a:p>
        </p:txBody>
      </p:sp>
    </p:spTree>
    <p:extLst>
      <p:ext uri="{BB962C8B-B14F-4D97-AF65-F5344CB8AC3E}">
        <p14:creationId xmlns:p14="http://schemas.microsoft.com/office/powerpoint/2010/main" val="426931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a:t>Real-Life Case </a:t>
            </a:r>
            <a:endParaRPr lang="nl-NL" dirty="0"/>
          </a:p>
          <a:p>
            <a:pPr marL="0" indent="0">
              <a:buFontTx/>
              <a:buNone/>
            </a:pPr>
            <a:r>
              <a:rPr lang="nl-NL" dirty="0"/>
              <a:t>- Leestijd [10 min.]</a:t>
            </a:r>
          </a:p>
          <a:p>
            <a:pPr marL="0" indent="0">
              <a:buFontTx/>
              <a:buNone/>
            </a:pPr>
            <a:r>
              <a:rPr lang="nl-NL" dirty="0"/>
              <a:t>- Bespreken in de klas </a:t>
            </a:r>
            <a:r>
              <a:rPr lang="nl-NL"/>
              <a:t>[15 </a:t>
            </a:r>
            <a:r>
              <a:rPr lang="nl-NL" dirty="0"/>
              <a:t>min.]</a:t>
            </a:r>
            <a:endParaRPr lang="nl-NL"/>
          </a:p>
          <a:p>
            <a:pPr marL="0" indent="0">
              <a:buFontTx/>
              <a:buNone/>
            </a:pPr>
            <a:endParaRPr lang="nl-NL"/>
          </a:p>
          <a:p>
            <a:pPr marL="0" indent="0">
              <a:buFontTx/>
              <a:buNone/>
            </a:pPr>
            <a:r>
              <a:rPr lang="nl-NL"/>
              <a:t>Goed uitgewerkt plan!</a:t>
            </a:r>
          </a:p>
          <a:p>
            <a:pPr marL="0" indent="0">
              <a:buFontTx/>
              <a:buNone/>
            </a:pPr>
            <a:endParaRPr lang="nl-NL"/>
          </a:p>
          <a:p>
            <a:pPr marL="0" indent="0">
              <a:buFontTx/>
              <a:buNone/>
            </a:pPr>
            <a:r>
              <a:rPr lang="nl-NL"/>
              <a:t>Duidelijk toegelicht m.b.t. ondernemer:</a:t>
            </a:r>
          </a:p>
          <a:p>
            <a:pPr marL="171450" indent="-171450">
              <a:buFontTx/>
              <a:buChar char="-"/>
            </a:pPr>
            <a:r>
              <a:rPr lang="nl-NL"/>
              <a:t>Zijn specifieke werkervaring in de Branche</a:t>
            </a:r>
          </a:p>
          <a:p>
            <a:pPr marL="171450" indent="-171450">
              <a:buFontTx/>
              <a:buChar char="-"/>
            </a:pPr>
            <a:r>
              <a:rPr lang="nl-NL"/>
              <a:t>Sterke-, zwakke punten en ambities</a:t>
            </a:r>
          </a:p>
          <a:p>
            <a:pPr marL="0" indent="0">
              <a:buFontTx/>
              <a:buNone/>
            </a:pPr>
            <a:endParaRPr lang="nl-NL" dirty="0"/>
          </a:p>
          <a:p>
            <a:pPr marL="0" indent="0">
              <a:buFontTx/>
              <a:buNone/>
            </a:pPr>
            <a:r>
              <a:rPr lang="nl-NL"/>
              <a:t>Onderneming:</a:t>
            </a:r>
          </a:p>
          <a:p>
            <a:pPr marL="171450" indent="-171450">
              <a:buFontTx/>
              <a:buChar char="-"/>
            </a:pPr>
            <a:r>
              <a:rPr lang="nl-NL"/>
              <a:t>Duidelijke omschrijving van het type onderneming (fysieke winkel), de locatie waar hij zich wil vestigen en toelichting waarom deze specifieke locatie.</a:t>
            </a:r>
          </a:p>
          <a:p>
            <a:pPr marL="171450" indent="-171450">
              <a:buFontTx/>
              <a:buChar char="-"/>
            </a:pPr>
            <a:r>
              <a:rPr lang="nl-NL"/>
              <a:t>Hij beschrijft ‘zijn klant’, het segment en de prijzen van de producten.</a:t>
            </a:r>
          </a:p>
          <a:p>
            <a:pPr marL="171450" indent="-171450">
              <a:buFontTx/>
              <a:buChar char="-"/>
            </a:pPr>
            <a:r>
              <a:rPr lang="nl-NL"/>
              <a:t>Er is goed gekeken naar hoe de markt zich ontwikkeld, zowel nationaal als lokaal.</a:t>
            </a:r>
          </a:p>
          <a:p>
            <a:pPr marL="171450" indent="-171450">
              <a:buFontTx/>
              <a:buChar char="-"/>
            </a:pPr>
            <a:r>
              <a:rPr lang="nl-NL"/>
              <a:t>De concurrenten zijn in kaart gebracht en goed beschreven.</a:t>
            </a:r>
          </a:p>
          <a:p>
            <a:pPr marL="171450" indent="-171450">
              <a:buFontTx/>
              <a:buChar char="-"/>
            </a:pPr>
            <a:r>
              <a:rPr lang="nl-NL"/>
              <a:t>Ook is er duidelijk uitgelegd hoe hij zich gaat onderscheiden van zijn concurrenten, hoe producten gepromoot gaan worden/ onder de aandacht gebracht zullen worden.</a:t>
            </a:r>
          </a:p>
          <a:p>
            <a:pPr marL="0" indent="0">
              <a:buFontTx/>
              <a:buNone/>
            </a:pPr>
            <a:endParaRPr lang="nl-NL"/>
          </a:p>
          <a:p>
            <a:pPr marL="0" indent="0">
              <a:buFontTx/>
              <a:buNone/>
            </a:pPr>
            <a:r>
              <a:rPr lang="nl-NL"/>
              <a:t>De ondernemer heeft ruim voldoende beschreven voor een duidelijk beeld van zijn plannen.</a:t>
            </a:r>
          </a:p>
          <a:p>
            <a:pPr marL="0" indent="0">
              <a:buFontTx/>
              <a:buNone/>
            </a:pPr>
            <a:endParaRPr lang="nl-NL"/>
          </a:p>
          <a:p>
            <a:pPr marL="0" indent="0">
              <a:buFontTx/>
              <a:buNone/>
            </a:pPr>
            <a:r>
              <a:rPr lang="nl-NL"/>
              <a:t>Hij is door Qredits gefinancierd voor het gevraagde bedrag. Zijn winkel is na een kleine maand na financiering geopend.</a:t>
            </a: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18</a:t>
            </a:fld>
            <a:endParaRPr lang="nl-NL"/>
          </a:p>
        </p:txBody>
      </p:sp>
    </p:spTree>
    <p:extLst>
      <p:ext uri="{BB962C8B-B14F-4D97-AF65-F5344CB8AC3E}">
        <p14:creationId xmlns:p14="http://schemas.microsoft.com/office/powerpoint/2010/main" val="1917199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a:effectLst/>
                <a:latin typeface="Arial" panose="020B0604020202020204" pitchFamily="34" charset="0"/>
                <a:ea typeface="Calibri" panose="020F0502020204030204" pitchFamily="34" charset="0"/>
              </a:rPr>
              <a:t>Verhaal van de ondernemer [15 minuten]</a:t>
            </a:r>
          </a:p>
          <a:p>
            <a:pPr marL="171450" indent="-171450">
              <a:buFontTx/>
              <a:buChar char="-"/>
            </a:pPr>
            <a:r>
              <a:rPr lang="nl-NL" sz="1200">
                <a:effectLst/>
                <a:latin typeface="Arial" panose="020B0604020202020204" pitchFamily="34" charset="0"/>
                <a:ea typeface="Calibri" panose="020F0502020204030204" pitchFamily="34" charset="0"/>
              </a:rPr>
              <a:t>Vragen aan de ondernemer [10 minuten] </a:t>
            </a:r>
          </a:p>
          <a:p>
            <a:endParaRPr lang="nl-NL" sz="1200">
              <a:effectLst/>
              <a:latin typeface="Arial" panose="020B0604020202020204" pitchFamily="34" charset="0"/>
              <a:ea typeface="Calibri" panose="020F0502020204030204" pitchFamily="34" charset="0"/>
            </a:endParaRPr>
          </a:p>
          <a:p>
            <a:r>
              <a:rPr lang="nl-NL" sz="1200">
                <a:effectLst/>
                <a:latin typeface="Arial" panose="020B0604020202020204" pitchFamily="34" charset="0"/>
                <a:ea typeface="Calibri" panose="020F0502020204030204" pitchFamily="34" charset="0"/>
              </a:rPr>
              <a:t>Toevoegen: eigen naam, onderneming, slogan, foto en logo! + eventueel extra sheets. </a:t>
            </a:r>
          </a:p>
          <a:p>
            <a:endParaRPr lang="nl-NL" sz="1200">
              <a:effectLst/>
              <a:latin typeface="Arial" panose="020B0604020202020204" pitchFamily="34" charset="0"/>
              <a:ea typeface="Calibri" panose="020F0502020204030204" pitchFamily="34" charset="0"/>
            </a:endParaRPr>
          </a:p>
          <a:p>
            <a:r>
              <a:rPr lang="nl-NL" sz="1200">
                <a:effectLst/>
                <a:latin typeface="Arial" panose="020B0604020202020204" pitchFamily="34" charset="0"/>
                <a:ea typeface="Calibri" panose="020F0502020204030204" pitchFamily="34" charset="0"/>
              </a:rPr>
              <a:t>Nu vertel je jouw verhaal. Wedden dat ze aan je lippen hangen! </a:t>
            </a:r>
          </a:p>
          <a:p>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19</a:t>
            </a:fld>
            <a:endParaRPr lang="nl-NL"/>
          </a:p>
        </p:txBody>
      </p:sp>
    </p:spTree>
    <p:extLst>
      <p:ext uri="{BB962C8B-B14F-4D97-AF65-F5344CB8AC3E}">
        <p14:creationId xmlns:p14="http://schemas.microsoft.com/office/powerpoint/2010/main" val="6435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Spel 30 cirkels [5 minuten]</a:t>
            </a:r>
            <a:r>
              <a:rPr lang="nl-NL" dirty="0"/>
              <a:t> </a:t>
            </a:r>
            <a:endParaRPr lang="nl-NL"/>
          </a:p>
          <a:p>
            <a:pPr marL="0" indent="0">
              <a:buFontTx/>
              <a:buNone/>
            </a:pPr>
            <a:r>
              <a:rPr lang="nl-NL"/>
              <a:t>Verander in 1 minuut zoveel mogelijk cirkels in ‘herkenbare objecten’.</a:t>
            </a:r>
            <a:endParaRPr lang="nl-NL" dirty="0">
              <a:cs typeface="Calibri"/>
            </a:endParaRPr>
          </a:p>
          <a:p>
            <a:pPr marL="171450" indent="-171450">
              <a:buFontTx/>
              <a:buChar char="-"/>
            </a:pPr>
            <a:endParaRPr lang="nl-NL"/>
          </a:p>
          <a:p>
            <a:r>
              <a:rPr lang="nl-NL"/>
              <a:t>Vergelijk de resultaten</a:t>
            </a:r>
            <a:endParaRPr lang="nl-NL" dirty="0">
              <a:cs typeface="Calibri"/>
            </a:endParaRPr>
          </a:p>
          <a:p>
            <a:r>
              <a:rPr lang="nl-NL"/>
              <a:t>Hoeveel studenten vulden 15, 20 of nog meer cirkels?</a:t>
            </a:r>
            <a:endParaRPr lang="nl-NL" dirty="0">
              <a:cs typeface="Calibri"/>
            </a:endParaRPr>
          </a:p>
          <a:p>
            <a:r>
              <a:rPr lang="nl-NL"/>
              <a:t>Kijk eens naar diversiteit en flexibiliteit binnen jouw cirkelblad</a:t>
            </a:r>
            <a:endParaRPr lang="nl-NL" dirty="0">
              <a:cs typeface="Calibri"/>
            </a:endParaRPr>
          </a:p>
          <a:p>
            <a:r>
              <a:rPr lang="nl-NL"/>
              <a:t>Zijn de meeste ideeën een afgeleide van de vorm? Type bal?</a:t>
            </a:r>
            <a:endParaRPr lang="nl-NL" dirty="0">
              <a:cs typeface="Calibri"/>
            </a:endParaRPr>
          </a:p>
          <a:p>
            <a:r>
              <a:rPr lang="nl-NL"/>
              <a:t>Zijn de ideeën heel verschillend? Wereldbol, koekje etc.</a:t>
            </a:r>
            <a:endParaRPr lang="nl-NL" dirty="0">
              <a:cs typeface="Calibri"/>
            </a:endParaRPr>
          </a:p>
          <a:p>
            <a:r>
              <a:rPr lang="nl-NL"/>
              <a:t>Brak iemand de regels? Dus werden cirkels gekoppeld?</a:t>
            </a:r>
            <a:endParaRPr lang="nl-NL" dirty="0">
              <a:cs typeface="Calibri"/>
            </a:endParaRPr>
          </a:p>
          <a:p>
            <a:pPr marL="0" indent="0">
              <a:buNone/>
            </a:pPr>
            <a:endParaRPr lang="nl-NL"/>
          </a:p>
          <a:p>
            <a:pPr marL="0" indent="0">
              <a:buNone/>
            </a:pPr>
            <a:r>
              <a:rPr lang="nl-NL"/>
              <a:t>Bij deze opdracht moeten de studenten een balans vinden tussen: snelheid/ kwantiteit &amp; flexibiliteit/ creativiteit.</a:t>
            </a:r>
            <a:endParaRPr lang="nl-NL" dirty="0">
              <a:cs typeface="Calibri"/>
            </a:endParaRPr>
          </a:p>
          <a:p>
            <a:pPr marL="0" indent="0">
              <a:buNone/>
            </a:pPr>
            <a:r>
              <a:rPr lang="nl-NL"/>
              <a:t>Als ondernemer maak je dagelijks afwegingen die te maken hebben met beide!</a:t>
            </a:r>
            <a:endParaRPr lang="nl-NL" dirty="0">
              <a:cs typeface="Calibri"/>
            </a:endParaRPr>
          </a:p>
          <a:p>
            <a:endParaRPr lang="nl-NL" dirty="0">
              <a:cs typeface="Calibri"/>
            </a:endParaRPr>
          </a:p>
          <a:p>
            <a:r>
              <a:rPr lang="nl-NL" dirty="0">
                <a:cs typeface="Calibri"/>
              </a:rPr>
              <a:t>Q-ondernemers: </a:t>
            </a:r>
            <a:r>
              <a:rPr lang="nl-NL" dirty="0" err="1">
                <a:cs typeface="Calibri"/>
              </a:rPr>
              <a:t>Wakuli</a:t>
            </a:r>
            <a:r>
              <a:rPr lang="nl-NL" dirty="0">
                <a:cs typeface="Calibri"/>
              </a:rPr>
              <a:t> koffie en Amsterdam: koffiebonen direct van producent naar consument met een eerlijke prijs voor de koffieboeren</a:t>
            </a: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2</a:t>
            </a:fld>
            <a:endParaRPr lang="nl-NL"/>
          </a:p>
        </p:txBody>
      </p:sp>
    </p:spTree>
    <p:extLst>
      <p:ext uri="{BB962C8B-B14F-4D97-AF65-F5344CB8AC3E}">
        <p14:creationId xmlns:p14="http://schemas.microsoft.com/office/powerpoint/2010/main" val="2410193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a:t>Wens de studenten succes bij het ontwikkelen van hun eigen ondernemingsplan.</a:t>
            </a:r>
          </a:p>
          <a:p>
            <a:pPr marL="0" indent="0">
              <a:buFontTx/>
              <a:buNone/>
            </a:pPr>
            <a:r>
              <a:rPr lang="nl-NL"/>
              <a:t>Tot bij de </a:t>
            </a:r>
            <a:r>
              <a:rPr lang="nl-NL" err="1"/>
              <a:t>pitches</a:t>
            </a:r>
            <a:r>
              <a:rPr lang="nl-NL"/>
              <a:t>!</a:t>
            </a: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20</a:t>
            </a:fld>
            <a:endParaRPr lang="nl-NL"/>
          </a:p>
        </p:txBody>
      </p:sp>
    </p:spTree>
    <p:extLst>
      <p:ext uri="{BB962C8B-B14F-4D97-AF65-F5344CB8AC3E}">
        <p14:creationId xmlns:p14="http://schemas.microsoft.com/office/powerpoint/2010/main" val="1626655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Deze sheet kan (bij een online gastles) ter vervanging worden ingezet van het cirkel spel (sheet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getallen onder de logo's geven aan welke letter van de naam van het Logo je nodig hebt. De logo's zijn van Marktp</a:t>
            </a:r>
            <a:r>
              <a:rPr lang="nl-NL" sz="1200" u="sng" kern="1200" dirty="0">
                <a:solidFill>
                  <a:schemeClr val="tx1"/>
                </a:solidFill>
                <a:effectLst/>
                <a:latin typeface="+mn-lt"/>
                <a:ea typeface="+mn-ea"/>
                <a:cs typeface="+mn-cs"/>
              </a:rPr>
              <a:t>l</a:t>
            </a:r>
            <a:r>
              <a:rPr lang="nl-NL" sz="1200" kern="1200" dirty="0">
                <a:solidFill>
                  <a:schemeClr val="tx1"/>
                </a:solidFill>
                <a:effectLst/>
                <a:latin typeface="+mn-lt"/>
                <a:ea typeface="+mn-ea"/>
                <a:cs typeface="+mn-cs"/>
              </a:rPr>
              <a:t>aats, Achmea, Starb</a:t>
            </a:r>
            <a:r>
              <a:rPr lang="nl-NL" sz="1200" u="sng" kern="1200" dirty="0">
                <a:solidFill>
                  <a:schemeClr val="tx1"/>
                </a:solidFill>
                <a:effectLst/>
                <a:latin typeface="+mn-lt"/>
                <a:ea typeface="+mn-ea"/>
                <a:cs typeface="+mn-cs"/>
              </a:rPr>
              <a:t>u</a:t>
            </a:r>
            <a:r>
              <a:rPr lang="nl-NL" sz="1200" kern="1200" dirty="0">
                <a:solidFill>
                  <a:schemeClr val="tx1"/>
                </a:solidFill>
                <a:effectLst/>
                <a:latin typeface="+mn-lt"/>
                <a:ea typeface="+mn-ea"/>
                <a:cs typeface="+mn-cs"/>
              </a:rPr>
              <a:t>cks, Wi</a:t>
            </a:r>
            <a:r>
              <a:rPr lang="nl-NL" sz="1200" u="sng" kern="1200" dirty="0">
                <a:solidFill>
                  <a:schemeClr val="tx1"/>
                </a:solidFill>
                <a:effectLst/>
                <a:latin typeface="+mn-lt"/>
                <a:ea typeface="+mn-ea"/>
                <a:cs typeface="+mn-cs"/>
              </a:rPr>
              <a:t>k</a:t>
            </a:r>
            <a:r>
              <a:rPr lang="nl-NL" sz="1200" kern="1200" dirty="0">
                <a:solidFill>
                  <a:schemeClr val="tx1"/>
                </a:solidFill>
                <a:effectLst/>
                <a:latin typeface="+mn-lt"/>
                <a:ea typeface="+mn-ea"/>
                <a:cs typeface="+mn-cs"/>
              </a:rPr>
              <a:t>ipedia, </a:t>
            </a:r>
            <a:r>
              <a:rPr lang="nl-NL" sz="1200" u="sng" kern="1200" dirty="0">
                <a:solidFill>
                  <a:schemeClr val="tx1"/>
                </a:solidFill>
                <a:effectLst/>
                <a:latin typeface="+mn-lt"/>
                <a:ea typeface="+mn-ea"/>
                <a:cs typeface="+mn-cs"/>
              </a:rPr>
              <a:t>H</a:t>
            </a:r>
            <a:r>
              <a:rPr lang="nl-NL" sz="1200" kern="1200" dirty="0">
                <a:solidFill>
                  <a:schemeClr val="tx1"/>
                </a:solidFill>
                <a:effectLst/>
                <a:latin typeface="+mn-lt"/>
                <a:ea typeface="+mn-ea"/>
                <a:cs typeface="+mn-cs"/>
              </a:rPr>
              <a:t>onda, Peuge</a:t>
            </a:r>
            <a:r>
              <a:rPr lang="nl-NL" sz="1200" u="sng" kern="1200" dirty="0">
                <a:solidFill>
                  <a:schemeClr val="tx1"/>
                </a:solidFill>
                <a:effectLst/>
                <a:latin typeface="+mn-lt"/>
                <a:ea typeface="+mn-ea"/>
                <a:cs typeface="+mn-cs"/>
              </a:rPr>
              <a:t>o</a:t>
            </a:r>
            <a:r>
              <a:rPr lang="nl-NL" sz="1200" kern="1200" dirty="0">
                <a:solidFill>
                  <a:schemeClr val="tx1"/>
                </a:solidFill>
                <a:effectLst/>
                <a:latin typeface="+mn-lt"/>
                <a:ea typeface="+mn-ea"/>
                <a:cs typeface="+mn-cs"/>
              </a:rPr>
              <a:t>t, Thuisbez</a:t>
            </a:r>
            <a:r>
              <a:rPr lang="nl-NL" sz="1200" u="sng" kern="1200" dirty="0">
                <a:solidFill>
                  <a:schemeClr val="tx1"/>
                </a:solidFill>
                <a:effectLst/>
                <a:latin typeface="+mn-lt"/>
                <a:ea typeface="+mn-ea"/>
                <a:cs typeface="+mn-cs"/>
              </a:rPr>
              <a:t>o</a:t>
            </a:r>
            <a:r>
              <a:rPr lang="nl-NL" sz="1200" kern="1200" dirty="0">
                <a:solidFill>
                  <a:schemeClr val="tx1"/>
                </a:solidFill>
                <a:effectLst/>
                <a:latin typeface="+mn-lt"/>
                <a:ea typeface="+mn-ea"/>
                <a:cs typeface="+mn-cs"/>
              </a:rPr>
              <a:t>rgd en </a:t>
            </a:r>
            <a:r>
              <a:rPr lang="nl-NL" sz="1200" u="sng" kern="1200" dirty="0">
                <a:solidFill>
                  <a:schemeClr val="tx1"/>
                </a:solidFill>
                <a:effectLst/>
                <a:latin typeface="+mn-lt"/>
                <a:ea typeface="+mn-ea"/>
                <a:cs typeface="+mn-cs"/>
              </a:rPr>
              <a:t>R</a:t>
            </a:r>
            <a:r>
              <a:rPr lang="nl-NL" sz="1200" kern="1200" dirty="0">
                <a:solidFill>
                  <a:schemeClr val="tx1"/>
                </a:solidFill>
                <a:effectLst/>
                <a:latin typeface="+mn-lt"/>
                <a:ea typeface="+mn-ea"/>
                <a:cs typeface="+mn-cs"/>
              </a:rPr>
              <a:t>ed Bull. Dus het antwoord is: leuk hoor </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21</a:t>
            </a:fld>
            <a:endParaRPr lang="nl-NL"/>
          </a:p>
        </p:txBody>
      </p:sp>
    </p:spTree>
    <p:extLst>
      <p:ext uri="{BB962C8B-B14F-4D97-AF65-F5344CB8AC3E}">
        <p14:creationId xmlns:p14="http://schemas.microsoft.com/office/powerpoint/2010/main" val="2066920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Deze sheet kan (bij een online gastles) ter vervanging worden ingezet van de real-life case (sheet 18): </a:t>
            </a:r>
          </a:p>
          <a:p>
            <a:pPr>
              <a:lnSpc>
                <a:spcPct val="107000"/>
              </a:lnSpc>
              <a:spcAft>
                <a:spcPts val="0"/>
              </a:spcAft>
            </a:pPr>
            <a:endParaRPr lang="nl-NL" sz="1200" b="1" dirty="0">
              <a:effectLst/>
              <a:latin typeface="Taz ExtraLight" panose="020B02000405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l-NL" sz="1200" b="1" dirty="0">
              <a:effectLst/>
              <a:latin typeface="Taz ExtraLight" panose="020B02000405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1" dirty="0">
                <a:effectLst/>
                <a:latin typeface="Taz ExtraLight" panose="020B0200040502020204" pitchFamily="34" charset="0"/>
                <a:ea typeface="Calibri" panose="020F0502020204030204" pitchFamily="34" charset="0"/>
                <a:cs typeface="Times New Roman" panose="02020603050405020304" pitchFamily="18" charset="0"/>
              </a:rPr>
              <a:t>Videofragment Dragon’s Den: Tweelingzussen Jasmijn en Layla runnen een online-oppasservice platform. Zij pitchen hun idee aan een groep investeerders.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1" dirty="0">
                <a:effectLst/>
                <a:latin typeface="Taz ExtraLight" panose="020B0200040502020204" pitchFamily="34" charset="0"/>
                <a:ea typeface="Calibri" panose="020F0502020204030204" pitchFamily="34" charset="0"/>
                <a:cs typeface="Times New Roman" panose="02020603050405020304" pitchFamily="18" charset="0"/>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1" dirty="0">
                <a:effectLst/>
                <a:latin typeface="Taz ExtraLight" panose="020B0200040502020204" pitchFamily="34" charset="0"/>
                <a:ea typeface="Calibri" panose="020F0502020204030204" pitchFamily="34" charset="0"/>
                <a:cs typeface="Times New Roman" panose="02020603050405020304" pitchFamily="18" charset="0"/>
              </a:rPr>
              <a:t>Video: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200" u="sng" dirty="0">
                <a:solidFill>
                  <a:srgbClr val="333333"/>
                </a:solidFill>
                <a:effectLst/>
                <a:latin typeface="Arial" panose="020B0604020202020204" pitchFamily="34" charset="0"/>
                <a:ea typeface="Calibri" panose="020F0502020204030204" pitchFamily="34" charset="0"/>
                <a:hlinkClick r:id="rId3"/>
              </a:rPr>
              <a:t>https://youtu.be/C9r6w-r6Adw</a:t>
            </a:r>
            <a:r>
              <a:rPr lang="nl-NL" sz="1200" u="sng" dirty="0">
                <a:solidFill>
                  <a:srgbClr val="333333"/>
                </a:solidFill>
                <a:effectLst/>
                <a:latin typeface="Arial" panose="020B0604020202020204" pitchFamily="34" charset="0"/>
                <a:ea typeface="Calibri" panose="020F0502020204030204" pitchFamily="34" charset="0"/>
              </a:rPr>
              <a:t> </a:t>
            </a:r>
            <a:endParaRPr lang="nl-NL" sz="1400" dirty="0">
              <a:effectLst/>
              <a:latin typeface="Calibri" panose="020F0502020204030204" pitchFamily="34" charset="0"/>
              <a:ea typeface="Calibri" panose="020F0502020204030204" pitchFamily="34" charset="0"/>
            </a:endParaRPr>
          </a:p>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Pitchmoment: 36:29 – 48:48</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1" dirty="0">
                <a:effectLst/>
                <a:latin typeface="Taz ExtraLight" panose="020B0200040502020204" pitchFamily="34" charset="0"/>
                <a:ea typeface="Calibri" panose="020F0502020204030204" pitchFamily="34" charset="0"/>
                <a:cs typeface="Times New Roman" panose="02020603050405020304" pitchFamily="18" charset="0"/>
              </a:rPr>
              <a:t>Wie van de Dragon’s  zou willen investeren?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1" dirty="0">
                <a:effectLst/>
                <a:latin typeface="Taz ExtraLight" panose="020B0200040502020204" pitchFamily="34" charset="0"/>
                <a:ea typeface="Calibri" panose="020F0502020204030204" pitchFamily="34" charset="0"/>
                <a:cs typeface="Times New Roman" panose="02020603050405020304" pitchFamily="18" charset="0"/>
              </a:rPr>
              <a:t>Wie van jullie zou zijn/haar geld hierin steken?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1" dirty="0">
                <a:effectLst/>
                <a:latin typeface="Taz ExtraLight" panose="020B0200040502020204" pitchFamily="34" charset="0"/>
                <a:ea typeface="Calibri" panose="020F0502020204030204" pitchFamily="34" charset="0"/>
                <a:cs typeface="Times New Roman" panose="02020603050405020304" pitchFamily="18" charset="0"/>
              </a:rPr>
              <a:t>Waarom wel/niet?</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1" dirty="0">
                <a:effectLst/>
                <a:latin typeface="Taz ExtraLight" panose="020B0200040502020204" pitchFamily="34" charset="0"/>
                <a:ea typeface="Calibri" panose="020F0502020204030204" pitchFamily="34" charset="0"/>
                <a:cs typeface="Times New Roman" panose="02020603050405020304" pitchFamily="18" charset="0"/>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0" dirty="0">
                <a:effectLst/>
                <a:latin typeface="Taz ExtraLight" panose="020B0200040502020204" pitchFamily="34" charset="0"/>
                <a:ea typeface="Calibri" panose="020F0502020204030204" pitchFamily="34" charset="0"/>
                <a:cs typeface="Times New Roman" panose="02020603050405020304" pitchFamily="18" charset="0"/>
              </a:rPr>
              <a:t>Als er tijd over is, fragment verder bekijken!</a:t>
            </a:r>
            <a:endParaRPr lang="nl-NL" sz="16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200" b="0" dirty="0">
                <a:effectLst/>
                <a:latin typeface="Taz ExtraLight" panose="020B0200040502020204" pitchFamily="34" charset="0"/>
                <a:ea typeface="Calibri" panose="020F0502020204030204" pitchFamily="34" charset="0"/>
                <a:cs typeface="Times New Roman" panose="02020603050405020304" pitchFamily="18" charset="0"/>
              </a:rPr>
              <a:t> </a:t>
            </a:r>
            <a:endParaRPr lang="nl-NL" sz="1600" b="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cs typeface="Calibri"/>
            </a:endParaRP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22</a:t>
            </a:fld>
            <a:endParaRPr lang="nl-NL"/>
          </a:p>
        </p:txBody>
      </p:sp>
    </p:spTree>
    <p:extLst>
      <p:ext uri="{BB962C8B-B14F-4D97-AF65-F5344CB8AC3E}">
        <p14:creationId xmlns:p14="http://schemas.microsoft.com/office/powerpoint/2010/main" val="51088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a:cs typeface="Calibri"/>
              </a:rPr>
              <a:t>- Opwarmertje [15 minuten] </a:t>
            </a: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3</a:t>
            </a:fld>
            <a:endParaRPr lang="nl-NL"/>
          </a:p>
        </p:txBody>
      </p:sp>
    </p:spTree>
    <p:extLst>
      <p:ext uri="{BB962C8B-B14F-4D97-AF65-F5344CB8AC3E}">
        <p14:creationId xmlns:p14="http://schemas.microsoft.com/office/powerpoint/2010/main" val="325189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4</a:t>
            </a:fld>
            <a:endParaRPr lang="nl-NL"/>
          </a:p>
        </p:txBody>
      </p:sp>
    </p:spTree>
    <p:extLst>
      <p:ext uri="{BB962C8B-B14F-4D97-AF65-F5344CB8AC3E}">
        <p14:creationId xmlns:p14="http://schemas.microsoft.com/office/powerpoint/2010/main" val="383890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5</a:t>
            </a:fld>
            <a:endParaRPr lang="nl-NL"/>
          </a:p>
        </p:txBody>
      </p:sp>
    </p:spTree>
    <p:extLst>
      <p:ext uri="{BB962C8B-B14F-4D97-AF65-F5344CB8AC3E}">
        <p14:creationId xmlns:p14="http://schemas.microsoft.com/office/powerpoint/2010/main" val="42093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6</a:t>
            </a:fld>
            <a:endParaRPr lang="nl-NL"/>
          </a:p>
        </p:txBody>
      </p:sp>
    </p:spTree>
    <p:extLst>
      <p:ext uri="{BB962C8B-B14F-4D97-AF65-F5344CB8AC3E}">
        <p14:creationId xmlns:p14="http://schemas.microsoft.com/office/powerpoint/2010/main" val="2124767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Gebruik het klaslokaal of een grote hal en deel deze op in twee ‘kanten’ (eens &amp; oneens). </a:t>
            </a:r>
            <a:endParaRPr lang="nl-NL">
              <a:cs typeface="Calibri" panose="020F0502020204030204"/>
            </a:endParaRPr>
          </a:p>
          <a:p>
            <a:r>
              <a:rPr lang="nl-NL"/>
              <a:t>Aan de hand van stellingen over ondernemerschap/ondernemen bepalen de studenten hun locatie in het ‘veld’ (klaslokaal). </a:t>
            </a:r>
          </a:p>
          <a:p>
            <a:r>
              <a:rPr lang="nl-NL"/>
              <a:t>In hoeverre zijn ze het eens/oneens? Waarom zijn ze exact op deze ‘plek’ gaan staan? </a:t>
            </a:r>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7</a:t>
            </a:fld>
            <a:endParaRPr lang="nl-NL"/>
          </a:p>
        </p:txBody>
      </p:sp>
    </p:spTree>
    <p:extLst>
      <p:ext uri="{BB962C8B-B14F-4D97-AF65-F5344CB8AC3E}">
        <p14:creationId xmlns:p14="http://schemas.microsoft.com/office/powerpoint/2010/main" val="291749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8</a:t>
            </a:fld>
            <a:endParaRPr lang="nl-NL"/>
          </a:p>
        </p:txBody>
      </p:sp>
    </p:spTree>
    <p:extLst>
      <p:ext uri="{BB962C8B-B14F-4D97-AF65-F5344CB8AC3E}">
        <p14:creationId xmlns:p14="http://schemas.microsoft.com/office/powerpoint/2010/main" val="233341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8DF14A2E-89AA-44FA-9097-ABBB0A88D50F}" type="slidenum">
              <a:rPr lang="nl-NL" smtClean="0"/>
              <a:t>9</a:t>
            </a:fld>
            <a:endParaRPr lang="nl-NL"/>
          </a:p>
        </p:txBody>
      </p:sp>
    </p:spTree>
    <p:extLst>
      <p:ext uri="{BB962C8B-B14F-4D97-AF65-F5344CB8AC3E}">
        <p14:creationId xmlns:p14="http://schemas.microsoft.com/office/powerpoint/2010/main" val="162255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21.07.2020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21.07.2020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21.07.2020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8791574" y="3181350"/>
            <a:ext cx="2563813" cy="2679700"/>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5" name="Tijdelijke aanduiding voor datum 4"/>
          <p:cNvSpPr>
            <a:spLocks noGrp="1"/>
          </p:cNvSpPr>
          <p:nvPr>
            <p:ph type="dt" sz="half" idx="10"/>
          </p:nvPr>
        </p:nvSpPr>
        <p:spPr/>
        <p:txBody>
          <a:bodyPr/>
          <a:lstStyle/>
          <a:p>
            <a:fld id="{CAC51CED-57DC-4C78-B7F5-FE9095C4EDC6}" type="datetimeFigureOut">
              <a:rPr lang="nl-NL" smtClean="0"/>
              <a:t>21-7-2020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510934E-9CBD-4FC9-8DF8-6E08159DA9D0}" type="slidenum">
              <a:rPr lang="nl-NL" smtClean="0"/>
              <a:t>‹nr.›</a:t>
            </a:fld>
            <a:endParaRPr lang="nl-NL"/>
          </a:p>
        </p:txBody>
      </p:sp>
      <p:sp>
        <p:nvSpPr>
          <p:cNvPr id="9" name="Tijdelijke aanduiding voor afbeelding 2"/>
          <p:cNvSpPr>
            <a:spLocks noGrp="1"/>
          </p:cNvSpPr>
          <p:nvPr>
            <p:ph type="pic" idx="13"/>
          </p:nvPr>
        </p:nvSpPr>
        <p:spPr>
          <a:xfrm>
            <a:off x="8789987" y="333375"/>
            <a:ext cx="2563813" cy="2679700"/>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10" name="Tijdelijke aanduiding voor afbeelding 2"/>
          <p:cNvSpPr>
            <a:spLocks noGrp="1"/>
          </p:cNvSpPr>
          <p:nvPr>
            <p:ph type="pic" idx="14"/>
          </p:nvPr>
        </p:nvSpPr>
        <p:spPr>
          <a:xfrm>
            <a:off x="6046787" y="333375"/>
            <a:ext cx="2563813" cy="26797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11" name="Tijdelijke aanduiding voor afbeelding 2"/>
          <p:cNvSpPr>
            <a:spLocks noGrp="1"/>
          </p:cNvSpPr>
          <p:nvPr>
            <p:ph type="pic" idx="15"/>
          </p:nvPr>
        </p:nvSpPr>
        <p:spPr>
          <a:xfrm>
            <a:off x="6046786" y="3181350"/>
            <a:ext cx="2563813" cy="2679700"/>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Tree>
    <p:extLst>
      <p:ext uri="{BB962C8B-B14F-4D97-AF65-F5344CB8AC3E}">
        <p14:creationId xmlns:p14="http://schemas.microsoft.com/office/powerpoint/2010/main" val="308946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21.07.2020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21.07.2020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21.07.2020</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21.07.2020</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21.07.2020</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21.07.2020</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21.07.2020</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21.07.2020</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21.07.2020</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youtu.be/C9r6w-r6Adw" TargetMode="Externa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inhoud 11" descr="Afbeelding met persoon, tafel, binnen, vrouw&#10;&#10;Automatisch gegenereerde beschrijving">
            <a:extLst>
              <a:ext uri="{FF2B5EF4-FFF2-40B4-BE49-F238E27FC236}">
                <a16:creationId xmlns:a16="http://schemas.microsoft.com/office/drawing/2014/main" id="{879F8762-B73F-4B85-AB8C-67130D04D4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6061" y="8504"/>
            <a:ext cx="9123853" cy="6845142"/>
          </a:xfrm>
        </p:spPr>
      </p:pic>
      <p:sp>
        <p:nvSpPr>
          <p:cNvPr id="6" name="Tekstvak 5"/>
          <p:cNvSpPr txBox="1"/>
          <p:nvPr/>
        </p:nvSpPr>
        <p:spPr>
          <a:xfrm>
            <a:off x="10984833" y="6638202"/>
            <a:ext cx="1207168" cy="215444"/>
          </a:xfrm>
          <a:prstGeom prst="rect">
            <a:avLst/>
          </a:prstGeom>
          <a:noFill/>
        </p:spPr>
        <p:txBody>
          <a:bodyPr wrap="square" rtlCol="0">
            <a:spAutoFit/>
          </a:bodyPr>
          <a:lstStyle/>
          <a:p>
            <a:pPr algn="r"/>
            <a:r>
              <a:rPr lang="nl-NL" sz="800"/>
              <a:t>EB-KO-0616_v5</a:t>
            </a:r>
          </a:p>
        </p:txBody>
      </p:sp>
      <p:sp>
        <p:nvSpPr>
          <p:cNvPr id="2" name="Titel 1"/>
          <p:cNvSpPr>
            <a:spLocks noGrp="1"/>
          </p:cNvSpPr>
          <p:nvPr>
            <p:ph type="title"/>
          </p:nvPr>
        </p:nvSpPr>
        <p:spPr>
          <a:xfrm>
            <a:off x="1619698" y="1279883"/>
            <a:ext cx="4019101" cy="3945259"/>
          </a:xfrm>
          <a:prstGeom prst="ellipse">
            <a:avLst/>
          </a:prstGeom>
          <a:solidFill>
            <a:srgbClr val="F08200"/>
          </a:solidFill>
        </p:spPr>
        <p:txBody>
          <a:bodyPr>
            <a:noAutofit/>
          </a:bodyPr>
          <a:lstStyle/>
          <a:p>
            <a:pPr algn="ctr"/>
            <a:br>
              <a:rPr lang="nl-NL" sz="4000">
                <a:solidFill>
                  <a:schemeClr val="bg1"/>
                </a:solidFill>
              </a:rPr>
            </a:br>
            <a:r>
              <a:rPr lang="nl-NL" sz="4000" b="1">
                <a:solidFill>
                  <a:schemeClr val="bg1"/>
                </a:solidFill>
                <a:latin typeface="Taz" panose="020B0500040502020204" pitchFamily="34" charset="0"/>
              </a:rPr>
              <a:t>In 5 stappen ondernemer</a:t>
            </a:r>
            <a:br>
              <a:rPr lang="nl-NL" sz="4000">
                <a:solidFill>
                  <a:schemeClr val="bg1"/>
                </a:solidFill>
              </a:rPr>
            </a:br>
            <a:endParaRPr lang="nl-NL" sz="4000">
              <a:solidFill>
                <a:schemeClr val="bg1"/>
              </a:solidFill>
            </a:endParaRPr>
          </a:p>
        </p:txBody>
      </p:sp>
      <p:grpSp>
        <p:nvGrpSpPr>
          <p:cNvPr id="3" name="Groep 2"/>
          <p:cNvGrpSpPr/>
          <p:nvPr/>
        </p:nvGrpSpPr>
        <p:grpSpPr>
          <a:xfrm>
            <a:off x="-643895" y="-904433"/>
            <a:ext cx="3862087" cy="3862087"/>
            <a:chOff x="-643895" y="-904433"/>
            <a:chExt cx="3862087" cy="3862087"/>
          </a:xfrm>
        </p:grpSpPr>
        <p:sp>
          <p:nvSpPr>
            <p:cNvPr id="10" name="Ovaal 9"/>
            <p:cNvSpPr/>
            <p:nvPr/>
          </p:nvSpPr>
          <p:spPr>
            <a:xfrm>
              <a:off x="-643895" y="-904433"/>
              <a:ext cx="3862087" cy="3862087"/>
            </a:xfrm>
            <a:prstGeom prst="ellipse">
              <a:avLst/>
            </a:prstGeom>
            <a:solidFill>
              <a:schemeClr val="bg1"/>
            </a:solidFill>
            <a:ln>
              <a:noFill/>
            </a:ln>
            <a:effectLst>
              <a:outerShdw blurRad="241300" dist="177800" dir="2700000" algn="tl" rotWithShape="0">
                <a:srgbClr val="171948">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t>  </a:t>
              </a: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036" y="293372"/>
              <a:ext cx="2167664" cy="2167664"/>
            </a:xfrm>
            <a:prstGeom prst="rect">
              <a:avLst/>
            </a:prstGeom>
          </p:spPr>
        </p:pic>
      </p:grpSp>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6318" y="293372"/>
            <a:ext cx="2967015" cy="1046367"/>
          </a:xfrm>
          <a:prstGeom prst="rect">
            <a:avLst/>
          </a:prstGeom>
        </p:spPr>
      </p:pic>
    </p:spTree>
    <p:extLst>
      <p:ext uri="{BB962C8B-B14F-4D97-AF65-F5344CB8AC3E}">
        <p14:creationId xmlns:p14="http://schemas.microsoft.com/office/powerpoint/2010/main" val="249305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20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7" name="Tekstvak 6">
            <a:extLst>
              <a:ext uri="{FF2B5EF4-FFF2-40B4-BE49-F238E27FC236}">
                <a16:creationId xmlns:a16="http://schemas.microsoft.com/office/drawing/2014/main" id="{00AD3F0E-D683-4A0E-BBF3-A0C8462D69B8}"/>
              </a:ext>
            </a:extLst>
          </p:cNvPr>
          <p:cNvSpPr txBox="1"/>
          <p:nvPr/>
        </p:nvSpPr>
        <p:spPr>
          <a:xfrm>
            <a:off x="0" y="1505528"/>
            <a:ext cx="12191999" cy="4862870"/>
          </a:xfrm>
          <a:prstGeom prst="rect">
            <a:avLst/>
          </a:prstGeom>
          <a:noFill/>
        </p:spPr>
        <p:txBody>
          <a:bodyPr wrap="square" rtlCol="0" anchor="t">
            <a:spAutoFit/>
          </a:bodyPr>
          <a:lstStyle/>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pPr marL="342900" lvl="0" indent="-342900">
              <a:buFont typeface="Arial" panose="020B0604020202020204" pitchFamily="34" charset="0"/>
              <a:buChar char="•"/>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r>
              <a:rPr lang="nl-NL" sz="2400">
                <a:solidFill>
                  <a:srgbClr val="00BEF0"/>
                </a:solidFill>
                <a:latin typeface="Taz" panose="020B0500040502020204" pitchFamily="34" charset="0"/>
              </a:rPr>
              <a:t>	         Linkerkant leslokaal: eens 		         Rechterkant leslokaal: oneens</a:t>
            </a:r>
          </a:p>
          <a:p>
            <a:pPr lvl="0">
              <a:defRPr/>
            </a:pPr>
            <a:endParaRPr lang="nl-NL" sz="2400">
              <a:solidFill>
                <a:srgbClr val="6E1EA0"/>
              </a:solidFill>
              <a:latin typeface="Taz" panose="020B0500040502020204" pitchFamily="34" charset="0"/>
            </a:endParaRPr>
          </a:p>
          <a:p>
            <a:pPr lvl="0" algn="ctr">
              <a:defRPr/>
            </a:pPr>
            <a:endParaRPr lang="nl-NL" sz="2000">
              <a:solidFill>
                <a:srgbClr val="6E1EA0"/>
              </a:solidFill>
              <a:latin typeface="Taz" panose="020B0500040502020204" pitchFamily="34" charset="0"/>
            </a:endParaRPr>
          </a:p>
          <a:p>
            <a:pPr lvl="0" algn="ctr">
              <a:defRPr/>
            </a:pPr>
            <a:r>
              <a:rPr lang="nl-NL" sz="2400">
                <a:solidFill>
                  <a:srgbClr val="EC0064"/>
                </a:solidFill>
                <a:latin typeface="Taz" panose="020B0500040502020204" pitchFamily="34" charset="0"/>
              </a:rPr>
              <a:t>Stelling 4: als ondernemer is het altijd handig om ook een webshop te hebben, </a:t>
            </a:r>
            <a:br>
              <a:rPr lang="nl-NL" sz="2400">
                <a:solidFill>
                  <a:srgbClr val="EC0064"/>
                </a:solidFill>
                <a:latin typeface="Taz" panose="020B0500040502020204" pitchFamily="34" charset="0"/>
              </a:rPr>
            </a:br>
            <a:r>
              <a:rPr lang="nl-NL" sz="2400">
                <a:solidFill>
                  <a:srgbClr val="EC0064"/>
                </a:solidFill>
                <a:latin typeface="Taz" panose="020B0500040502020204" pitchFamily="34" charset="0"/>
              </a:rPr>
              <a:t>ook al heb je een eigen winkel</a:t>
            </a:r>
          </a:p>
        </p:txBody>
      </p:sp>
      <p:sp>
        <p:nvSpPr>
          <p:cNvPr id="17" name="Tekstvak 16">
            <a:extLst>
              <a:ext uri="{FF2B5EF4-FFF2-40B4-BE49-F238E27FC236}">
                <a16:creationId xmlns:a16="http://schemas.microsoft.com/office/drawing/2014/main" id="{4D4A87E2-933C-40A1-B650-F619ED03F113}"/>
              </a:ext>
            </a:extLst>
          </p:cNvPr>
          <p:cNvSpPr txBox="1"/>
          <p:nvPr/>
        </p:nvSpPr>
        <p:spPr>
          <a:xfrm>
            <a:off x="3301465" y="596766"/>
            <a:ext cx="8504641" cy="461665"/>
          </a:xfrm>
          <a:prstGeom prst="rect">
            <a:avLst/>
          </a:prstGeom>
          <a:noFill/>
        </p:spPr>
        <p:txBody>
          <a:bodyPr wrap="square" rtlCol="0">
            <a:spAutoFit/>
          </a:bodyPr>
          <a:lstStyle/>
          <a:p>
            <a:pPr algn="r"/>
            <a:r>
              <a:rPr lang="nl-NL" sz="2400" b="1">
                <a:solidFill>
                  <a:srgbClr val="F08200"/>
                </a:solidFill>
                <a:latin typeface="Taz" panose="020B0500040502020204" pitchFamily="34" charset="0"/>
                <a:cs typeface="Arial" panose="020B0604020202020204" pitchFamily="34" charset="0"/>
              </a:rPr>
              <a:t>Opwarmertje - Stellingen</a:t>
            </a:r>
          </a:p>
        </p:txBody>
      </p:sp>
      <p:pic>
        <p:nvPicPr>
          <p:cNvPr id="4" name="Afbeelding 3">
            <a:extLst>
              <a:ext uri="{FF2B5EF4-FFF2-40B4-BE49-F238E27FC236}">
                <a16:creationId xmlns:a16="http://schemas.microsoft.com/office/drawing/2014/main" id="{11E90DD7-4469-4D7E-B3F5-980B2D1E1111}"/>
              </a:ext>
            </a:extLst>
          </p:cNvPr>
          <p:cNvPicPr>
            <a:picLocks noChangeAspect="1"/>
          </p:cNvPicPr>
          <p:nvPr/>
        </p:nvPicPr>
        <p:blipFill>
          <a:blip r:embed="rId4"/>
          <a:stretch>
            <a:fillRect/>
          </a:stretch>
        </p:blipFill>
        <p:spPr>
          <a:xfrm>
            <a:off x="6776085" y="1505528"/>
            <a:ext cx="4171950" cy="2733675"/>
          </a:xfrm>
          <a:prstGeom prst="rect">
            <a:avLst/>
          </a:prstGeom>
        </p:spPr>
      </p:pic>
      <p:pic>
        <p:nvPicPr>
          <p:cNvPr id="5" name="Afbeelding 4">
            <a:extLst>
              <a:ext uri="{FF2B5EF4-FFF2-40B4-BE49-F238E27FC236}">
                <a16:creationId xmlns:a16="http://schemas.microsoft.com/office/drawing/2014/main" id="{BAFE49F0-FDFF-41AC-B490-88615959EF35}"/>
              </a:ext>
            </a:extLst>
          </p:cNvPr>
          <p:cNvPicPr>
            <a:picLocks noChangeAspect="1"/>
          </p:cNvPicPr>
          <p:nvPr/>
        </p:nvPicPr>
        <p:blipFill>
          <a:blip r:embed="rId5"/>
          <a:stretch>
            <a:fillRect/>
          </a:stretch>
        </p:blipFill>
        <p:spPr>
          <a:xfrm>
            <a:off x="1024891" y="1505528"/>
            <a:ext cx="4391025" cy="2876550"/>
          </a:xfrm>
          <a:prstGeom prst="rect">
            <a:avLst/>
          </a:prstGeom>
        </p:spPr>
      </p:pic>
    </p:spTree>
    <p:extLst>
      <p:ext uri="{BB962C8B-B14F-4D97-AF65-F5344CB8AC3E}">
        <p14:creationId xmlns:p14="http://schemas.microsoft.com/office/powerpoint/2010/main" val="16771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D1A2D90-3681-40A6-B891-9CE64B3E3B68}"/>
              </a:ext>
            </a:extLst>
          </p:cNvPr>
          <p:cNvSpPr/>
          <p:nvPr/>
        </p:nvSpPr>
        <p:spPr>
          <a:xfrm>
            <a:off x="-2676" y="0"/>
            <a:ext cx="12194676" cy="6858000"/>
          </a:xfrm>
          <a:prstGeom prst="rect">
            <a:avLst/>
          </a:prstGeom>
          <a:solidFill>
            <a:srgbClr val="00BE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tangle 1"/>
          <p:cNvSpPr/>
          <p:nvPr/>
        </p:nvSpPr>
        <p:spPr>
          <a:xfrm>
            <a:off x="0" y="1"/>
            <a:ext cx="2032000" cy="6858000"/>
          </a:xfrm>
          <a:prstGeom prst="rect">
            <a:avLst/>
          </a:prstGeom>
          <a:solidFill>
            <a:srgbClr val="6E1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Rectangle 38"/>
          <p:cNvSpPr/>
          <p:nvPr/>
        </p:nvSpPr>
        <p:spPr>
          <a:xfrm>
            <a:off x="2032000" y="1"/>
            <a:ext cx="2032000" cy="6858000"/>
          </a:xfrm>
          <a:prstGeom prst="rect">
            <a:avLst/>
          </a:prstGeom>
          <a:solidFill>
            <a:srgbClr val="F0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1" name="Rectangle 40"/>
          <p:cNvSpPr/>
          <p:nvPr/>
        </p:nvSpPr>
        <p:spPr>
          <a:xfrm>
            <a:off x="4064000" y="1"/>
            <a:ext cx="2032000" cy="6858000"/>
          </a:xfrm>
          <a:prstGeom prst="rect">
            <a:avLst/>
          </a:prstGeom>
          <a:solidFill>
            <a:srgbClr val="232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2" name="Rectangle 41"/>
          <p:cNvSpPr/>
          <p:nvPr/>
        </p:nvSpPr>
        <p:spPr>
          <a:xfrm>
            <a:off x="6096000" y="1"/>
            <a:ext cx="2032000" cy="6858000"/>
          </a:xfrm>
          <a:prstGeom prst="rect">
            <a:avLst/>
          </a:prstGeom>
          <a:solidFill>
            <a:srgbClr val="E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3" name="Rectangle 42"/>
          <p:cNvSpPr/>
          <p:nvPr/>
        </p:nvSpPr>
        <p:spPr>
          <a:xfrm>
            <a:off x="8128000" y="1"/>
            <a:ext cx="4064000" cy="6858000"/>
          </a:xfrm>
          <a:prstGeom prst="rect">
            <a:avLst/>
          </a:prstGeom>
          <a:gradFill>
            <a:gsLst>
              <a:gs pos="0">
                <a:srgbClr val="00BEF0"/>
              </a:gs>
              <a:gs pos="75000">
                <a:srgbClr val="0676C2"/>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55" name="Straight Connector 10"/>
          <p:cNvCxnSpPr/>
          <p:nvPr/>
        </p:nvCxnSpPr>
        <p:spPr>
          <a:xfrm>
            <a:off x="0" y="4002837"/>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6" name="Group 31"/>
          <p:cNvGrpSpPr/>
          <p:nvPr/>
        </p:nvGrpSpPr>
        <p:grpSpPr>
          <a:xfrm>
            <a:off x="934244" y="3921081"/>
            <a:ext cx="163512" cy="163512"/>
            <a:chOff x="874729" y="3479006"/>
            <a:chExt cx="282542" cy="282542"/>
          </a:xfrm>
        </p:grpSpPr>
        <p:sp>
          <p:nvSpPr>
            <p:cNvPr id="57" name="Oval 11"/>
            <p:cNvSpPr/>
            <p:nvPr/>
          </p:nvSpPr>
          <p:spPr>
            <a:xfrm>
              <a:off x="874729" y="3479006"/>
              <a:ext cx="282542" cy="282542"/>
            </a:xfrm>
            <a:prstGeom prst="ellipse">
              <a:avLst/>
            </a:prstGeom>
            <a:solidFill>
              <a:srgbClr val="6E1E8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Oval 63"/>
            <p:cNvSpPr/>
            <p:nvPr/>
          </p:nvSpPr>
          <p:spPr>
            <a:xfrm>
              <a:off x="931862" y="3536139"/>
              <a:ext cx="168276" cy="168276"/>
            </a:xfrm>
            <a:prstGeom prst="ellipse">
              <a:avLst/>
            </a:prstGeom>
            <a:solidFill>
              <a:schemeClr val="bg1"/>
            </a:solidFill>
            <a:ln w="19050">
              <a:solidFill>
                <a:srgbClr val="067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59" name="Group 64"/>
          <p:cNvGrpSpPr/>
          <p:nvPr/>
        </p:nvGrpSpPr>
        <p:grpSpPr>
          <a:xfrm>
            <a:off x="2966244" y="3921081"/>
            <a:ext cx="163512" cy="163512"/>
            <a:chOff x="874729" y="3479006"/>
            <a:chExt cx="282542" cy="282542"/>
          </a:xfrm>
        </p:grpSpPr>
        <p:sp>
          <p:nvSpPr>
            <p:cNvPr id="60" name="Oval 65"/>
            <p:cNvSpPr/>
            <p:nvPr/>
          </p:nvSpPr>
          <p:spPr>
            <a:xfrm>
              <a:off x="874729" y="3479006"/>
              <a:ext cx="282542" cy="282542"/>
            </a:xfrm>
            <a:prstGeom prst="ellipse">
              <a:avLst/>
            </a:prstGeom>
            <a:solidFill>
              <a:srgbClr val="F082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1" name="Oval 66"/>
            <p:cNvSpPr/>
            <p:nvPr/>
          </p:nvSpPr>
          <p:spPr>
            <a:xfrm>
              <a:off x="931862" y="3536139"/>
              <a:ext cx="168276" cy="168276"/>
            </a:xfrm>
            <a:prstGeom prst="ellipse">
              <a:avLst/>
            </a:prstGeom>
            <a:solidFill>
              <a:schemeClr val="bg1"/>
            </a:solidFill>
            <a:ln w="19050">
              <a:solidFill>
                <a:srgbClr val="067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65" name="Group 70"/>
          <p:cNvGrpSpPr/>
          <p:nvPr/>
        </p:nvGrpSpPr>
        <p:grpSpPr>
          <a:xfrm>
            <a:off x="7030244" y="3921081"/>
            <a:ext cx="163512" cy="163512"/>
            <a:chOff x="874729" y="3479006"/>
            <a:chExt cx="282542" cy="282542"/>
          </a:xfrm>
        </p:grpSpPr>
        <p:sp>
          <p:nvSpPr>
            <p:cNvPr id="66" name="Oval 71"/>
            <p:cNvSpPr/>
            <p:nvPr/>
          </p:nvSpPr>
          <p:spPr>
            <a:xfrm>
              <a:off x="874729" y="3479006"/>
              <a:ext cx="282542" cy="282542"/>
            </a:xfrm>
            <a:prstGeom prst="ellipse">
              <a:avLst/>
            </a:prstGeom>
            <a:solidFill>
              <a:srgbClr val="E6006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7" name="Oval 72"/>
            <p:cNvSpPr/>
            <p:nvPr/>
          </p:nvSpPr>
          <p:spPr>
            <a:xfrm>
              <a:off x="931862" y="3536139"/>
              <a:ext cx="168276" cy="168276"/>
            </a:xfrm>
            <a:prstGeom prst="ellipse">
              <a:avLst/>
            </a:prstGeom>
            <a:solidFill>
              <a:schemeClr val="bg1"/>
            </a:solidFill>
            <a:ln w="19050">
              <a:solidFill>
                <a:srgbClr val="067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2" name="Text Placeholder 32"/>
          <p:cNvSpPr txBox="1">
            <a:spLocks/>
          </p:cNvSpPr>
          <p:nvPr/>
        </p:nvSpPr>
        <p:spPr>
          <a:xfrm>
            <a:off x="305264" y="1053438"/>
            <a:ext cx="1423888" cy="30690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a:solidFill>
                  <a:schemeClr val="bg1"/>
                </a:solidFill>
                <a:latin typeface="+mj-lt"/>
              </a:rPr>
              <a:t>kick</a:t>
            </a:r>
            <a:r>
              <a:rPr lang="en-US" sz="2300" b="1">
                <a:solidFill>
                  <a:schemeClr val="bg1"/>
                </a:solidFill>
                <a:latin typeface="+mj-lt"/>
              </a:rPr>
              <a:t>-off</a:t>
            </a:r>
          </a:p>
        </p:txBody>
      </p:sp>
      <p:sp>
        <p:nvSpPr>
          <p:cNvPr id="85" name="Text Placeholder 32"/>
          <p:cNvSpPr txBox="1">
            <a:spLocks/>
          </p:cNvSpPr>
          <p:nvPr/>
        </p:nvSpPr>
        <p:spPr>
          <a:xfrm>
            <a:off x="2144751" y="1053438"/>
            <a:ext cx="1782891" cy="30690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300" b="1">
                <a:solidFill>
                  <a:schemeClr val="bg1"/>
                </a:solidFill>
                <a:latin typeface="+mj-lt"/>
              </a:rPr>
              <a:t>e-</a:t>
            </a:r>
            <a:r>
              <a:rPr lang="en-US" sz="2000" b="1">
                <a:solidFill>
                  <a:schemeClr val="bg1"/>
                </a:solidFill>
                <a:latin typeface="+mj-lt"/>
              </a:rPr>
              <a:t>learning</a:t>
            </a:r>
          </a:p>
        </p:txBody>
      </p:sp>
      <p:sp>
        <p:nvSpPr>
          <p:cNvPr id="88" name="Text Placeholder 32"/>
          <p:cNvSpPr txBox="1">
            <a:spLocks/>
          </p:cNvSpPr>
          <p:nvPr/>
        </p:nvSpPr>
        <p:spPr>
          <a:xfrm>
            <a:off x="4369264" y="1053438"/>
            <a:ext cx="1423888" cy="30690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a:solidFill>
                  <a:schemeClr val="bg1"/>
                </a:solidFill>
                <a:latin typeface="+mj-lt"/>
              </a:rPr>
              <a:t>gastles</a:t>
            </a:r>
          </a:p>
        </p:txBody>
      </p:sp>
      <p:sp>
        <p:nvSpPr>
          <p:cNvPr id="91" name="Text Placeholder 32"/>
          <p:cNvSpPr txBox="1">
            <a:spLocks/>
          </p:cNvSpPr>
          <p:nvPr/>
        </p:nvSpPr>
        <p:spPr>
          <a:xfrm>
            <a:off x="6063003" y="1053091"/>
            <a:ext cx="2144570" cy="30690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a:solidFill>
                  <a:schemeClr val="bg1"/>
                </a:solidFill>
                <a:latin typeface="+mj-lt"/>
              </a:rPr>
              <a:t>vragenuurtje</a:t>
            </a:r>
          </a:p>
        </p:txBody>
      </p:sp>
      <p:sp>
        <p:nvSpPr>
          <p:cNvPr id="94" name="Text Placeholder 32"/>
          <p:cNvSpPr txBox="1">
            <a:spLocks/>
          </p:cNvSpPr>
          <p:nvPr/>
        </p:nvSpPr>
        <p:spPr>
          <a:xfrm>
            <a:off x="8265412" y="1053438"/>
            <a:ext cx="1784195" cy="61097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a:solidFill>
                  <a:schemeClr val="bg1"/>
                </a:solidFill>
                <a:latin typeface="+mj-lt"/>
              </a:rPr>
              <a:t>pitch &amp; </a:t>
            </a:r>
            <a:r>
              <a:rPr lang="en-US" sz="2000" b="1" err="1">
                <a:solidFill>
                  <a:schemeClr val="bg1"/>
                </a:solidFill>
                <a:latin typeface="+mj-lt"/>
              </a:rPr>
              <a:t>certificaat</a:t>
            </a:r>
            <a:endParaRPr lang="en-US" sz="2000" b="1">
              <a:solidFill>
                <a:schemeClr val="bg1"/>
              </a:solidFill>
              <a:latin typeface="+mj-lt"/>
            </a:endParaRPr>
          </a:p>
        </p:txBody>
      </p:sp>
      <p:sp>
        <p:nvSpPr>
          <p:cNvPr id="98" name="TextBox 103"/>
          <p:cNvSpPr txBox="1"/>
          <p:nvPr/>
        </p:nvSpPr>
        <p:spPr>
          <a:xfrm>
            <a:off x="-2676" y="4499805"/>
            <a:ext cx="2034676" cy="1938992"/>
          </a:xfrm>
          <a:prstGeom prst="rect">
            <a:avLst/>
          </a:prstGeom>
          <a:noFill/>
        </p:spPr>
        <p:txBody>
          <a:bodyPr wrap="square" rtlCol="0">
            <a:spAutoFit/>
          </a:bodyPr>
          <a:lstStyle/>
          <a:p>
            <a:pPr algn="ctr"/>
            <a:r>
              <a:rPr lang="en-US" sz="2000" err="1">
                <a:solidFill>
                  <a:schemeClr val="bg1"/>
                </a:solidFill>
              </a:rPr>
              <a:t>stap</a:t>
            </a:r>
            <a:r>
              <a:rPr lang="en-US" sz="2000">
                <a:solidFill>
                  <a:schemeClr val="bg1"/>
                </a:solidFill>
              </a:rPr>
              <a:t> </a:t>
            </a:r>
            <a:r>
              <a:rPr lang="en-US" sz="10000">
                <a:solidFill>
                  <a:schemeClr val="bg1"/>
                </a:solidFill>
                <a:effectLst>
                  <a:outerShdw blurRad="60007" dist="310007" dir="7680000" sy="30000" kx="1300200" algn="ctr" rotWithShape="0">
                    <a:prstClr val="black">
                      <a:alpha val="32000"/>
                    </a:prstClr>
                  </a:outerShdw>
                </a:effectLst>
                <a:latin typeface="+mj-lt"/>
                <a:cs typeface="Roboto black"/>
              </a:rPr>
              <a:t>01</a:t>
            </a:r>
            <a:endParaRPr lang="en-AU" sz="10000">
              <a:solidFill>
                <a:schemeClr val="bg1"/>
              </a:solidFill>
              <a:effectLst>
                <a:outerShdw blurRad="60007" dist="310007" dir="7680000" sy="30000" kx="1300200" algn="ctr" rotWithShape="0">
                  <a:prstClr val="black">
                    <a:alpha val="32000"/>
                  </a:prstClr>
                </a:outerShdw>
              </a:effectLst>
              <a:latin typeface="+mj-lt"/>
              <a:cs typeface="Roboto black"/>
            </a:endParaRPr>
          </a:p>
        </p:txBody>
      </p:sp>
      <p:sp>
        <p:nvSpPr>
          <p:cNvPr id="99" name="TextBox 105"/>
          <p:cNvSpPr txBox="1"/>
          <p:nvPr/>
        </p:nvSpPr>
        <p:spPr>
          <a:xfrm>
            <a:off x="2030662" y="4499805"/>
            <a:ext cx="2034676" cy="1938992"/>
          </a:xfrm>
          <a:prstGeom prst="rect">
            <a:avLst/>
          </a:prstGeom>
          <a:noFill/>
        </p:spPr>
        <p:txBody>
          <a:bodyPr wrap="square" rtlCol="0">
            <a:spAutoFit/>
          </a:bodyPr>
          <a:lstStyle/>
          <a:p>
            <a:pPr algn="ctr"/>
            <a:r>
              <a:rPr lang="en-US" sz="2000" err="1">
                <a:solidFill>
                  <a:schemeClr val="bg1"/>
                </a:solidFill>
              </a:rPr>
              <a:t>stap</a:t>
            </a:r>
            <a:r>
              <a:rPr lang="en-US" sz="2000">
                <a:solidFill>
                  <a:schemeClr val="bg1"/>
                </a:solidFill>
              </a:rPr>
              <a:t> </a:t>
            </a:r>
            <a:r>
              <a:rPr lang="en-US" sz="10000">
                <a:solidFill>
                  <a:schemeClr val="bg1"/>
                </a:solidFill>
                <a:effectLst>
                  <a:outerShdw blurRad="60007" dist="310007" dir="7680000" sy="30000" kx="1300200" algn="ctr" rotWithShape="0">
                    <a:prstClr val="black">
                      <a:alpha val="32000"/>
                    </a:prstClr>
                  </a:outerShdw>
                </a:effectLst>
                <a:latin typeface="+mj-lt"/>
                <a:cs typeface="Roboto black"/>
              </a:rPr>
              <a:t>02</a:t>
            </a:r>
            <a:endParaRPr lang="en-AU" sz="10000">
              <a:solidFill>
                <a:schemeClr val="bg1"/>
              </a:solidFill>
              <a:effectLst>
                <a:outerShdw blurRad="60007" dist="310007" dir="7680000" sy="30000" kx="1300200" algn="ctr" rotWithShape="0">
                  <a:prstClr val="black">
                    <a:alpha val="32000"/>
                  </a:prstClr>
                </a:outerShdw>
              </a:effectLst>
              <a:latin typeface="+mj-lt"/>
              <a:cs typeface="Roboto black"/>
            </a:endParaRPr>
          </a:p>
        </p:txBody>
      </p:sp>
      <p:sp>
        <p:nvSpPr>
          <p:cNvPr id="100" name="TextBox 106"/>
          <p:cNvSpPr txBox="1"/>
          <p:nvPr/>
        </p:nvSpPr>
        <p:spPr>
          <a:xfrm>
            <a:off x="4062662" y="4499805"/>
            <a:ext cx="2034676" cy="1938992"/>
          </a:xfrm>
          <a:prstGeom prst="rect">
            <a:avLst/>
          </a:prstGeom>
          <a:noFill/>
        </p:spPr>
        <p:txBody>
          <a:bodyPr wrap="square" rtlCol="0">
            <a:spAutoFit/>
          </a:bodyPr>
          <a:lstStyle/>
          <a:p>
            <a:pPr algn="ctr"/>
            <a:r>
              <a:rPr lang="en-US" sz="2000" err="1">
                <a:solidFill>
                  <a:schemeClr val="bg1"/>
                </a:solidFill>
              </a:rPr>
              <a:t>stap</a:t>
            </a:r>
            <a:r>
              <a:rPr lang="en-US" sz="2000">
                <a:solidFill>
                  <a:schemeClr val="bg1"/>
                </a:solidFill>
              </a:rPr>
              <a:t> </a:t>
            </a:r>
            <a:r>
              <a:rPr lang="en-US" sz="10000">
                <a:solidFill>
                  <a:schemeClr val="bg1"/>
                </a:solidFill>
                <a:effectLst>
                  <a:outerShdw blurRad="60007" dist="310007" dir="7680000" sy="30000" kx="1300200" algn="ctr" rotWithShape="0">
                    <a:prstClr val="black">
                      <a:alpha val="32000"/>
                    </a:prstClr>
                  </a:outerShdw>
                </a:effectLst>
                <a:latin typeface="+mj-lt"/>
                <a:cs typeface="Roboto black"/>
              </a:rPr>
              <a:t>03</a:t>
            </a:r>
            <a:endParaRPr lang="en-AU" sz="10000">
              <a:solidFill>
                <a:schemeClr val="bg1"/>
              </a:solidFill>
              <a:effectLst>
                <a:outerShdw blurRad="60007" dist="310007" dir="7680000" sy="30000" kx="1300200" algn="ctr" rotWithShape="0">
                  <a:prstClr val="black">
                    <a:alpha val="32000"/>
                  </a:prstClr>
                </a:outerShdw>
              </a:effectLst>
              <a:latin typeface="+mj-lt"/>
              <a:cs typeface="Roboto black"/>
            </a:endParaRPr>
          </a:p>
        </p:txBody>
      </p:sp>
      <p:sp>
        <p:nvSpPr>
          <p:cNvPr id="101" name="TextBox 107"/>
          <p:cNvSpPr txBox="1"/>
          <p:nvPr/>
        </p:nvSpPr>
        <p:spPr>
          <a:xfrm>
            <a:off x="6096000" y="4499805"/>
            <a:ext cx="2034676" cy="1938992"/>
          </a:xfrm>
          <a:prstGeom prst="rect">
            <a:avLst/>
          </a:prstGeom>
          <a:noFill/>
        </p:spPr>
        <p:txBody>
          <a:bodyPr wrap="square" rtlCol="0">
            <a:spAutoFit/>
          </a:bodyPr>
          <a:lstStyle/>
          <a:p>
            <a:pPr algn="ctr"/>
            <a:r>
              <a:rPr lang="en-US" sz="2000" err="1">
                <a:solidFill>
                  <a:schemeClr val="bg1"/>
                </a:solidFill>
              </a:rPr>
              <a:t>stap</a:t>
            </a:r>
            <a:r>
              <a:rPr lang="en-US" sz="2000">
                <a:solidFill>
                  <a:schemeClr val="bg1"/>
                </a:solidFill>
              </a:rPr>
              <a:t> </a:t>
            </a:r>
            <a:r>
              <a:rPr lang="en-US" sz="10000">
                <a:solidFill>
                  <a:schemeClr val="bg1"/>
                </a:solidFill>
                <a:effectLst>
                  <a:outerShdw blurRad="60007" dist="310007" dir="7680000" sy="30000" kx="1300200" algn="ctr" rotWithShape="0">
                    <a:prstClr val="black">
                      <a:alpha val="32000"/>
                    </a:prstClr>
                  </a:outerShdw>
                </a:effectLst>
                <a:latin typeface="+mj-lt"/>
                <a:cs typeface="Roboto black"/>
              </a:rPr>
              <a:t>04</a:t>
            </a:r>
            <a:endParaRPr lang="en-AU" sz="10000">
              <a:solidFill>
                <a:schemeClr val="bg1"/>
              </a:solidFill>
              <a:effectLst>
                <a:outerShdw blurRad="60007" dist="310007" dir="7680000" sy="30000" kx="1300200" algn="ctr" rotWithShape="0">
                  <a:prstClr val="black">
                    <a:alpha val="32000"/>
                  </a:prstClr>
                </a:outerShdw>
              </a:effectLst>
              <a:latin typeface="+mj-lt"/>
              <a:cs typeface="Roboto black"/>
            </a:endParaRPr>
          </a:p>
        </p:txBody>
      </p:sp>
      <p:sp>
        <p:nvSpPr>
          <p:cNvPr id="102" name="TextBox 108"/>
          <p:cNvSpPr txBox="1"/>
          <p:nvPr/>
        </p:nvSpPr>
        <p:spPr>
          <a:xfrm>
            <a:off x="8125324" y="4499805"/>
            <a:ext cx="2034676" cy="1938992"/>
          </a:xfrm>
          <a:prstGeom prst="rect">
            <a:avLst/>
          </a:prstGeom>
          <a:noFill/>
        </p:spPr>
        <p:txBody>
          <a:bodyPr wrap="square" rtlCol="0">
            <a:spAutoFit/>
          </a:bodyPr>
          <a:lstStyle/>
          <a:p>
            <a:pPr algn="ctr"/>
            <a:r>
              <a:rPr lang="en-US" sz="2000" err="1">
                <a:solidFill>
                  <a:schemeClr val="bg1"/>
                </a:solidFill>
              </a:rPr>
              <a:t>stap</a:t>
            </a:r>
            <a:r>
              <a:rPr lang="en-US" sz="2000">
                <a:solidFill>
                  <a:schemeClr val="bg1"/>
                </a:solidFill>
              </a:rPr>
              <a:t> </a:t>
            </a:r>
            <a:r>
              <a:rPr lang="en-US" sz="10000">
                <a:solidFill>
                  <a:schemeClr val="bg1"/>
                </a:solidFill>
                <a:effectLst>
                  <a:outerShdw blurRad="60007" dist="310007" dir="7680000" sy="30000" kx="1300200" algn="ctr" rotWithShape="0">
                    <a:prstClr val="black">
                      <a:alpha val="32000"/>
                    </a:prstClr>
                  </a:outerShdw>
                </a:effectLst>
                <a:latin typeface="+mj-lt"/>
                <a:cs typeface="Roboto black"/>
              </a:rPr>
              <a:t>05</a:t>
            </a:r>
            <a:endParaRPr lang="en-AU" sz="10000">
              <a:solidFill>
                <a:schemeClr val="bg1"/>
              </a:solidFill>
              <a:effectLst>
                <a:outerShdw blurRad="60007" dist="310007" dir="7680000" sy="30000" kx="1300200" algn="ctr" rotWithShape="0">
                  <a:prstClr val="black">
                    <a:alpha val="32000"/>
                  </a:prstClr>
                </a:outerShdw>
              </a:effectLst>
              <a:latin typeface="+mj-lt"/>
              <a:cs typeface="Roboto black"/>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960" y="1558475"/>
            <a:ext cx="3408550" cy="2045130"/>
          </a:xfrm>
          <a:prstGeom prst="rect">
            <a:avLst/>
          </a:prstGeom>
        </p:spPr>
      </p:pic>
      <p:pic>
        <p:nvPicPr>
          <p:cNvPr id="112" name="Afbeelding 1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017" y="1670120"/>
            <a:ext cx="3347841" cy="2008704"/>
          </a:xfrm>
          <a:prstGeom prst="rect">
            <a:avLst/>
          </a:prstGeom>
        </p:spPr>
      </p:pic>
      <p:pic>
        <p:nvPicPr>
          <p:cNvPr id="113" name="Afbeelding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017" y="1595895"/>
            <a:ext cx="3369478" cy="2021686"/>
          </a:xfrm>
          <a:prstGeom prst="rect">
            <a:avLst/>
          </a:prstGeom>
        </p:spPr>
      </p:pic>
      <p:pic>
        <p:nvPicPr>
          <p:cNvPr id="114" name="Afbeelding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549" y="1577466"/>
            <a:ext cx="3468539" cy="2081123"/>
          </a:xfrm>
          <a:prstGeom prst="rect">
            <a:avLst/>
          </a:prstGeom>
        </p:spPr>
      </p:pic>
      <p:grpSp>
        <p:nvGrpSpPr>
          <p:cNvPr id="73" name="Groep 72"/>
          <p:cNvGrpSpPr/>
          <p:nvPr/>
        </p:nvGrpSpPr>
        <p:grpSpPr>
          <a:xfrm>
            <a:off x="7137223" y="0"/>
            <a:ext cx="5054777" cy="7153148"/>
            <a:chOff x="7059460" y="-72193"/>
            <a:chExt cx="5054777" cy="7153148"/>
          </a:xfrm>
        </p:grpSpPr>
        <p:pic>
          <p:nvPicPr>
            <p:cNvPr id="74" name="Afbeelding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9460" y="-72193"/>
              <a:ext cx="5054777" cy="7153148"/>
            </a:xfrm>
            <a:prstGeom prst="rect">
              <a:avLst/>
            </a:prstGeom>
          </p:spPr>
        </p:pic>
        <p:pic>
          <p:nvPicPr>
            <p:cNvPr id="75" name="Afbeelding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4672" y="5381163"/>
              <a:ext cx="1058462" cy="1058462"/>
            </a:xfrm>
            <a:prstGeom prst="rect">
              <a:avLst/>
            </a:prstGeom>
          </p:spPr>
        </p:pic>
        <p:pic>
          <p:nvPicPr>
            <p:cNvPr id="76" name="Afbeelding 75"/>
            <p:cNvPicPr>
              <a:picLocks noChangeAspect="1"/>
            </p:cNvPicPr>
            <p:nvPr/>
          </p:nvPicPr>
          <p:blipFill rotWithShape="1">
            <a:blip r:embed="rId9" cstate="print">
              <a:extLst>
                <a:ext uri="{28A0092B-C50C-407E-A947-70E740481C1C}">
                  <a14:useLocalDpi xmlns:a14="http://schemas.microsoft.com/office/drawing/2010/main" val="0"/>
                </a:ext>
              </a:extLst>
            </a:blip>
            <a:srcRect l="65317" t="3932" b="-2"/>
            <a:stretch/>
          </p:blipFill>
          <p:spPr>
            <a:xfrm>
              <a:off x="11507858" y="6287911"/>
              <a:ext cx="430586" cy="420619"/>
            </a:xfrm>
            <a:prstGeom prst="rect">
              <a:avLst/>
            </a:prstGeom>
          </p:spPr>
        </p:pic>
      </p:grpSp>
      <p:pic>
        <p:nvPicPr>
          <p:cNvPr id="42" name="Afbeelding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0951" y="2016919"/>
            <a:ext cx="1649186" cy="1367428"/>
          </a:xfrm>
          <a:prstGeom prst="rect">
            <a:avLst/>
          </a:prstGeom>
        </p:spPr>
      </p:pic>
      <p:grpSp>
        <p:nvGrpSpPr>
          <p:cNvPr id="43" name="Group 67"/>
          <p:cNvGrpSpPr/>
          <p:nvPr/>
        </p:nvGrpSpPr>
        <p:grpSpPr>
          <a:xfrm>
            <a:off x="4865360" y="3776469"/>
            <a:ext cx="428587" cy="428587"/>
            <a:chOff x="874729" y="3479006"/>
            <a:chExt cx="282542" cy="282542"/>
          </a:xfrm>
        </p:grpSpPr>
        <p:sp>
          <p:nvSpPr>
            <p:cNvPr id="44" name="Oval 68"/>
            <p:cNvSpPr/>
            <p:nvPr/>
          </p:nvSpPr>
          <p:spPr>
            <a:xfrm>
              <a:off x="874729" y="3479006"/>
              <a:ext cx="282542" cy="282542"/>
            </a:xfrm>
            <a:prstGeom prst="ellipse">
              <a:avLst/>
            </a:prstGeom>
            <a:solidFill>
              <a:srgbClr val="17194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Oval 69"/>
            <p:cNvSpPr/>
            <p:nvPr/>
          </p:nvSpPr>
          <p:spPr>
            <a:xfrm>
              <a:off x="931862" y="3536139"/>
              <a:ext cx="168276" cy="168276"/>
            </a:xfrm>
            <a:prstGeom prst="ellipse">
              <a:avLst/>
            </a:prstGeom>
            <a:solidFill>
              <a:schemeClr val="bg1"/>
            </a:solidFill>
            <a:ln w="19050">
              <a:solidFill>
                <a:srgbClr val="067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6" name="Group 73"/>
          <p:cNvGrpSpPr/>
          <p:nvPr/>
        </p:nvGrpSpPr>
        <p:grpSpPr>
          <a:xfrm>
            <a:off x="8886504" y="3776469"/>
            <a:ext cx="441700" cy="441700"/>
            <a:chOff x="874729" y="3479006"/>
            <a:chExt cx="282542" cy="282542"/>
          </a:xfrm>
        </p:grpSpPr>
        <p:sp>
          <p:nvSpPr>
            <p:cNvPr id="47" name="Oval 74"/>
            <p:cNvSpPr/>
            <p:nvPr/>
          </p:nvSpPr>
          <p:spPr>
            <a:xfrm>
              <a:off x="874729" y="3479006"/>
              <a:ext cx="282542" cy="282542"/>
            </a:xfrm>
            <a:prstGeom prst="ellipse">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Oval 75"/>
            <p:cNvSpPr/>
            <p:nvPr/>
          </p:nvSpPr>
          <p:spPr>
            <a:xfrm>
              <a:off x="931862" y="3536139"/>
              <a:ext cx="168276" cy="168276"/>
            </a:xfrm>
            <a:prstGeom prst="ellipse">
              <a:avLst/>
            </a:prstGeom>
            <a:solidFill>
              <a:schemeClr val="bg1"/>
            </a:solidFill>
            <a:ln w="19050">
              <a:solidFill>
                <a:srgbClr val="067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281716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down)">
                                      <p:cBhvr>
                                        <p:cTn id="23" dur="500"/>
                                        <p:tgtEl>
                                          <p:spTgt spid="51"/>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500"/>
                                        <p:tgtEl>
                                          <p:spTgt spid="52"/>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down)">
                                      <p:cBhvr>
                                        <p:cTn id="39" dur="500"/>
                                        <p:tgtEl>
                                          <p:spTgt spid="5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98" grpId="0"/>
      <p:bldP spid="99" grpId="0"/>
      <p:bldP spid="100" grpId="0"/>
      <p:bldP spid="101" grpId="0"/>
      <p:bldP spid="10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alpha val="0"/>
              </a:schemeClr>
            </a:gs>
            <a:gs pos="100000">
              <a:schemeClr val="bg1"/>
            </a:gs>
            <a:gs pos="100000">
              <a:schemeClr val="accent1">
                <a:lumMod val="45000"/>
                <a:lumOff val="55000"/>
              </a:schemeClr>
            </a:gs>
            <a:gs pos="100000">
              <a:schemeClr val="bg1"/>
            </a:gs>
          </a:gsLst>
          <a:lin ang="10800000" scaled="0"/>
        </a:gra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05E4A66-9DA3-4CFA-BB93-743C8B8E6837}"/>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Tijdelijke aanduiding voor afbeelding 6" descr="Afbeelding met persoon, venster, zitten, man&#10;&#10;Automatisch gegenereerde beschrijving">
            <a:extLst>
              <a:ext uri="{FF2B5EF4-FFF2-40B4-BE49-F238E27FC236}">
                <a16:creationId xmlns:a16="http://schemas.microsoft.com/office/drawing/2014/main" id="{5416B1AF-59CF-4365-BD3A-5A218A9DF568}"/>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644" b="644"/>
          <a:stretch>
            <a:fillRect/>
          </a:stretch>
        </p:blipFill>
        <p:spPr>
          <a:xfrm>
            <a:off x="3506689" y="1"/>
            <a:ext cx="8685311" cy="6858000"/>
          </a:xfrm>
        </p:spPr>
      </p:pic>
      <p:sp>
        <p:nvSpPr>
          <p:cNvPr id="3" name="Rechthoek 2">
            <a:extLst>
              <a:ext uri="{FF2B5EF4-FFF2-40B4-BE49-F238E27FC236}">
                <a16:creationId xmlns:a16="http://schemas.microsoft.com/office/drawing/2014/main" id="{9AC8B902-E347-45AE-91C5-156ABA9E61F8}"/>
              </a:ext>
            </a:extLst>
          </p:cNvPr>
          <p:cNvSpPr/>
          <p:nvPr/>
        </p:nvSpPr>
        <p:spPr>
          <a:xfrm>
            <a:off x="1" y="1"/>
            <a:ext cx="12192000" cy="6858000"/>
          </a:xfrm>
          <a:prstGeom prst="rect">
            <a:avLst/>
          </a:prstGeom>
          <a:gradFill>
            <a:gsLst>
              <a:gs pos="0">
                <a:schemeClr val="bg1">
                  <a:alpha val="0"/>
                </a:schemeClr>
              </a:gs>
              <a:gs pos="100000">
                <a:schemeClr val="bg1"/>
              </a:gs>
              <a:gs pos="100000">
                <a:schemeClr val="accent1">
                  <a:lumMod val="45000"/>
                  <a:lumOff val="55000"/>
                </a:schemeClr>
              </a:gs>
              <a:gs pos="100000">
                <a:schemeClr val="bg1"/>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453020D-4112-47D6-B631-9B35129D7A49}"/>
              </a:ext>
            </a:extLst>
          </p:cNvPr>
          <p:cNvSpPr txBox="1"/>
          <p:nvPr/>
        </p:nvSpPr>
        <p:spPr>
          <a:xfrm>
            <a:off x="385893" y="1505528"/>
            <a:ext cx="5967405" cy="4955203"/>
          </a:xfrm>
          <a:prstGeom prst="rect">
            <a:avLst/>
          </a:prstGeom>
          <a:noFill/>
        </p:spPr>
        <p:txBody>
          <a:bodyPr wrap="square" rtlCol="0" anchor="t">
            <a:spAutoFit/>
          </a:bodyPr>
          <a:lstStyle/>
          <a:p>
            <a:r>
              <a:rPr lang="nl-NL" sz="4000" b="1">
                <a:solidFill>
                  <a:srgbClr val="EC0064"/>
                </a:solidFill>
                <a:latin typeface="Taz"/>
                <a:cs typeface="Arial"/>
              </a:rPr>
              <a:t>Qredits, </a:t>
            </a:r>
            <a:br>
              <a:rPr lang="nl-NL" sz="4000" b="1">
                <a:solidFill>
                  <a:srgbClr val="EC0064"/>
                </a:solidFill>
                <a:latin typeface="Taz"/>
                <a:cs typeface="Arial"/>
              </a:rPr>
            </a:br>
            <a:r>
              <a:rPr lang="nl-NL" sz="4000" b="1">
                <a:solidFill>
                  <a:srgbClr val="EC0064"/>
                </a:solidFill>
                <a:latin typeface="Taz"/>
                <a:cs typeface="Arial"/>
              </a:rPr>
              <a:t>initiatiefnemer </a:t>
            </a:r>
            <a:r>
              <a:rPr lang="nl-NL" sz="4000" b="1" i="1" err="1">
                <a:solidFill>
                  <a:srgbClr val="EC0064"/>
                </a:solidFill>
                <a:latin typeface="Taz"/>
                <a:cs typeface="Arial"/>
              </a:rPr>
              <a:t>EigenBaas</a:t>
            </a:r>
            <a:endParaRPr lang="nl-NL" sz="4000" b="1" i="1">
              <a:solidFill>
                <a:srgbClr val="EC0064"/>
              </a:solidFill>
              <a:latin typeface="Taz"/>
              <a:cs typeface="Arial"/>
            </a:endParaRPr>
          </a:p>
          <a:p>
            <a:endParaRPr lang="nl-NL" b="1">
              <a:solidFill>
                <a:srgbClr val="171948"/>
              </a:solidFill>
              <a:latin typeface="Taz" panose="020B0500040502020204" pitchFamily="34" charset="0"/>
              <a:cs typeface="Arial" panose="020B0604020202020204" pitchFamily="34" charset="0"/>
            </a:endParaRPr>
          </a:p>
          <a:p>
            <a:endParaRPr lang="nl-NL" b="1">
              <a:solidFill>
                <a:srgbClr val="171948"/>
              </a:solidFill>
              <a:latin typeface="Taz" panose="020B0500040502020204" pitchFamily="34" charset="0"/>
              <a:cs typeface="Arial" panose="020B0604020202020204" pitchFamily="34" charset="0"/>
            </a:endParaRPr>
          </a:p>
          <a:p>
            <a:pPr marL="342900" indent="-342900">
              <a:buFont typeface="Arial" panose="020B0604020202020204" pitchFamily="34" charset="0"/>
              <a:buChar char="•"/>
            </a:pPr>
            <a:r>
              <a:rPr lang="nl-NL" sz="2000">
                <a:solidFill>
                  <a:srgbClr val="00BEF0"/>
                </a:solidFill>
                <a:latin typeface="Taz" panose="020B0500040502020204" pitchFamily="34" charset="0"/>
                <a:cs typeface="Arial" panose="020B0604020202020204" pitchFamily="34" charset="0"/>
              </a:rPr>
              <a:t>Qredits organisatie</a:t>
            </a:r>
            <a:br>
              <a:rPr lang="nl-NL" sz="2000">
                <a:solidFill>
                  <a:srgbClr val="00BEF0"/>
                </a:solidFill>
                <a:latin typeface="Taz" panose="020B0500040502020204" pitchFamily="34" charset="0"/>
                <a:cs typeface="Arial" panose="020B0604020202020204" pitchFamily="34" charset="0"/>
              </a:rPr>
            </a:br>
            <a:endParaRPr lang="nl-NL" sz="2000">
              <a:solidFill>
                <a:srgbClr val="00BEF0"/>
              </a:solidFill>
              <a:latin typeface="Taz" panose="020B0500040502020204" pitchFamily="34" charset="0"/>
              <a:cs typeface="Arial" panose="020B0604020202020204" pitchFamily="34" charset="0"/>
            </a:endParaRPr>
          </a:p>
          <a:p>
            <a:pPr marL="342900" indent="-342900">
              <a:buFont typeface="Arial" panose="020B0604020202020204" pitchFamily="34" charset="0"/>
              <a:buChar char="•"/>
            </a:pPr>
            <a:r>
              <a:rPr lang="nl-NL" sz="2000">
                <a:solidFill>
                  <a:srgbClr val="00BEF0"/>
                </a:solidFill>
                <a:latin typeface="Taz" panose="020B0500040502020204" pitchFamily="34" charset="0"/>
                <a:cs typeface="Arial" panose="020B0604020202020204" pitchFamily="34" charset="0"/>
              </a:rPr>
              <a:t>Kredietoplossingen</a:t>
            </a:r>
          </a:p>
          <a:p>
            <a:pPr marL="342900" indent="-342900">
              <a:buFont typeface="Arial" panose="020B0604020202020204" pitchFamily="34" charset="0"/>
              <a:buChar char="•"/>
            </a:pPr>
            <a:endParaRPr lang="nl-NL" sz="2000">
              <a:solidFill>
                <a:srgbClr val="00BEF0"/>
              </a:solidFill>
              <a:latin typeface="Taz" panose="020B0500040502020204" pitchFamily="34" charset="0"/>
              <a:cs typeface="Arial" panose="020B0604020202020204" pitchFamily="34" charset="0"/>
            </a:endParaRPr>
          </a:p>
          <a:p>
            <a:pPr marL="342900" indent="-342900">
              <a:buFont typeface="Arial" panose="020B0604020202020204" pitchFamily="34" charset="0"/>
              <a:buChar char="•"/>
            </a:pPr>
            <a:r>
              <a:rPr lang="nl-NL" sz="2000">
                <a:solidFill>
                  <a:srgbClr val="00BEF0"/>
                </a:solidFill>
                <a:latin typeface="Taz" panose="020B0500040502020204" pitchFamily="34" charset="0"/>
                <a:cs typeface="Arial" panose="020B0604020202020204" pitchFamily="34" charset="0"/>
              </a:rPr>
              <a:t>Coaching</a:t>
            </a:r>
          </a:p>
          <a:p>
            <a:pPr marL="342900" indent="-342900">
              <a:buFont typeface="Arial" panose="020B0604020202020204" pitchFamily="34" charset="0"/>
              <a:buChar char="•"/>
            </a:pPr>
            <a:endParaRPr lang="nl-NL" sz="2000">
              <a:solidFill>
                <a:srgbClr val="00BEF0"/>
              </a:solidFill>
              <a:latin typeface="Taz" panose="020B0500040502020204" pitchFamily="34" charset="0"/>
              <a:cs typeface="Arial" panose="020B0604020202020204" pitchFamily="34" charset="0"/>
            </a:endParaRPr>
          </a:p>
          <a:p>
            <a:pPr marL="342900" indent="-342900">
              <a:buFont typeface="Arial" panose="020B0604020202020204" pitchFamily="34" charset="0"/>
              <a:buChar char="•"/>
            </a:pPr>
            <a:r>
              <a:rPr lang="nl-NL" sz="2000">
                <a:solidFill>
                  <a:srgbClr val="00BEF0"/>
                </a:solidFill>
                <a:latin typeface="Taz" panose="020B0500040502020204" pitchFamily="34" charset="0"/>
                <a:cs typeface="Arial" panose="020B0604020202020204" pitchFamily="34" charset="0"/>
              </a:rPr>
              <a:t>Academy</a:t>
            </a:r>
          </a:p>
          <a:p>
            <a:pPr marL="342900" indent="-342900">
              <a:buFont typeface="Arial" panose="020B0604020202020204" pitchFamily="34" charset="0"/>
              <a:buChar char="•"/>
            </a:pPr>
            <a:endParaRPr lang="nl-NL" sz="2000">
              <a:solidFill>
                <a:srgbClr val="00BEF0"/>
              </a:solidFill>
              <a:latin typeface="Taz" panose="020B0500040502020204" pitchFamily="34" charset="0"/>
              <a:cs typeface="Arial" panose="020B0604020202020204" pitchFamily="34" charset="0"/>
            </a:endParaRPr>
          </a:p>
          <a:p>
            <a:pPr marL="342900" indent="-342900">
              <a:buFont typeface="Arial" panose="020B0604020202020204" pitchFamily="34" charset="0"/>
              <a:buChar char="•"/>
            </a:pPr>
            <a:r>
              <a:rPr lang="nl-NL" sz="2000" i="1" err="1">
                <a:solidFill>
                  <a:srgbClr val="00BEF0"/>
                </a:solidFill>
                <a:latin typeface="Taz" panose="020B0500040502020204" pitchFamily="34" charset="0"/>
                <a:cs typeface="Arial" panose="020B0604020202020204" pitchFamily="34" charset="0"/>
              </a:rPr>
              <a:t>EigenBaas</a:t>
            </a:r>
            <a:r>
              <a:rPr lang="nl-NL" sz="2000">
                <a:solidFill>
                  <a:srgbClr val="00BEF0"/>
                </a:solidFill>
                <a:latin typeface="Taz" panose="020B0500040502020204" pitchFamily="34" charset="0"/>
                <a:cs typeface="Arial" panose="020B0604020202020204" pitchFamily="34" charset="0"/>
              </a:rPr>
              <a:t> Onderwijs</a:t>
            </a:r>
          </a:p>
          <a:p>
            <a:endParaRPr lang="nl-NL" sz="2000">
              <a:solidFill>
                <a:srgbClr val="171948"/>
              </a:solidFill>
              <a:latin typeface="Arial" panose="020B0604020202020204" pitchFamily="34" charset="0"/>
              <a:cs typeface="Arial" panose="020B0604020202020204" pitchFamily="34" charset="0"/>
            </a:endParaRPr>
          </a:p>
        </p:txBody>
      </p:sp>
      <p:pic>
        <p:nvPicPr>
          <p:cNvPr id="10" name="Picture 6">
            <a:extLst>
              <a:ext uri="{FF2B5EF4-FFF2-40B4-BE49-F238E27FC236}">
                <a16:creationId xmlns:a16="http://schemas.microsoft.com/office/drawing/2014/main" id="{4C5E94E2-ABCA-47E0-977B-BEF14042D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07" y="161394"/>
            <a:ext cx="3063188" cy="89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12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Tijdelijke aanduiding voor afbeelding 8" descr="Afbeelding met persoon, binnen, keuken, voedsel&#10;&#10;Automatisch gegenereerde beschrijving">
            <a:extLst>
              <a:ext uri="{FF2B5EF4-FFF2-40B4-BE49-F238E27FC236}">
                <a16:creationId xmlns:a16="http://schemas.microsoft.com/office/drawing/2014/main" id="{2F9BE1F9-D4B0-499A-902C-A16E283CFE57}"/>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257" r="7257"/>
          <a:stretch>
            <a:fillRect/>
          </a:stretch>
        </p:blipFill>
        <p:spPr>
          <a:xfrm>
            <a:off x="3569537" y="0"/>
            <a:ext cx="8685310" cy="6857999"/>
          </a:xfrm>
        </p:spPr>
      </p:pic>
      <p:sp>
        <p:nvSpPr>
          <p:cNvPr id="2" name="Rechthoek 1">
            <a:extLst>
              <a:ext uri="{FF2B5EF4-FFF2-40B4-BE49-F238E27FC236}">
                <a16:creationId xmlns:a16="http://schemas.microsoft.com/office/drawing/2014/main" id="{68F832A6-E17B-4C7E-8437-22D9CF3BF1DF}"/>
              </a:ext>
            </a:extLst>
          </p:cNvPr>
          <p:cNvSpPr/>
          <p:nvPr/>
        </p:nvSpPr>
        <p:spPr>
          <a:xfrm>
            <a:off x="-62847" y="0"/>
            <a:ext cx="12254847"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453020D-4112-47D6-B631-9B35129D7A49}"/>
              </a:ext>
            </a:extLst>
          </p:cNvPr>
          <p:cNvSpPr txBox="1"/>
          <p:nvPr/>
        </p:nvSpPr>
        <p:spPr>
          <a:xfrm>
            <a:off x="385894" y="2533475"/>
            <a:ext cx="5573117" cy="646331"/>
          </a:xfrm>
          <a:prstGeom prst="rect">
            <a:avLst/>
          </a:prstGeom>
          <a:noFill/>
        </p:spPr>
        <p:txBody>
          <a:bodyPr wrap="square" rtlCol="0" anchor="t">
            <a:spAutoFit/>
          </a:bodyPr>
          <a:lstStyle/>
          <a:p>
            <a:endParaRPr lang="nl-NL" b="1">
              <a:solidFill>
                <a:srgbClr val="171948"/>
              </a:solidFill>
              <a:latin typeface="Arial" panose="020B0604020202020204" pitchFamily="34" charset="0"/>
              <a:cs typeface="Arial" panose="020B0604020202020204" pitchFamily="34" charset="0"/>
            </a:endParaRPr>
          </a:p>
          <a:p>
            <a:endParaRPr lang="nl-NL" b="1">
              <a:solidFill>
                <a:srgbClr val="171948"/>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20E1698-A5C9-4ECB-8050-A51B360B3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10" name="Tekstvak 9">
            <a:extLst>
              <a:ext uri="{FF2B5EF4-FFF2-40B4-BE49-F238E27FC236}">
                <a16:creationId xmlns:a16="http://schemas.microsoft.com/office/drawing/2014/main" id="{08FF5471-F99A-4235-B667-2DBFB41407A1}"/>
              </a:ext>
            </a:extLst>
          </p:cNvPr>
          <p:cNvSpPr txBox="1"/>
          <p:nvPr/>
        </p:nvSpPr>
        <p:spPr>
          <a:xfrm>
            <a:off x="385893" y="1505528"/>
            <a:ext cx="10659096" cy="3785652"/>
          </a:xfrm>
          <a:prstGeom prst="rect">
            <a:avLst/>
          </a:prstGeom>
          <a:noFill/>
        </p:spPr>
        <p:txBody>
          <a:bodyPr wrap="square" rtlCol="0" anchor="t">
            <a:spAutoFit/>
          </a:bodyPr>
          <a:lstStyle/>
          <a:p>
            <a:endParaRPr lang="nl-NL" sz="10000" b="1" dirty="0">
              <a:solidFill>
                <a:srgbClr val="F08200"/>
              </a:solidFill>
              <a:latin typeface="Taz"/>
              <a:cs typeface="Arial"/>
            </a:endParaRPr>
          </a:p>
          <a:p>
            <a:r>
              <a:rPr lang="nl-NL" sz="12000" b="1" dirty="0">
                <a:solidFill>
                  <a:srgbClr val="00BEF0"/>
                </a:solidFill>
                <a:latin typeface="Taz"/>
                <a:cs typeface="Arial"/>
              </a:rPr>
              <a:t>     2.000.404</a:t>
            </a:r>
            <a:endParaRPr lang="nl-NL" sz="12000" dirty="0">
              <a:solidFill>
                <a:srgbClr val="00BEF0"/>
              </a:solidFill>
              <a:latin typeface="Taz" panose="020B0500040502020204" pitchFamily="34" charset="0"/>
              <a:cs typeface="Arial" panose="020B0604020202020204" pitchFamily="34" charset="0"/>
            </a:endParaRPr>
          </a:p>
          <a:p>
            <a:endParaRPr lang="nl-NL" sz="2000" dirty="0">
              <a:solidFill>
                <a:srgbClr val="171948"/>
              </a:solidFill>
              <a:latin typeface="Arial" panose="020B0604020202020204" pitchFamily="34" charset="0"/>
              <a:cs typeface="Arial" panose="020B0604020202020204" pitchFamily="34" charset="0"/>
            </a:endParaRPr>
          </a:p>
        </p:txBody>
      </p:sp>
      <p:pic>
        <p:nvPicPr>
          <p:cNvPr id="4" name="Afbeelding 3" descr="Afbeelding met klok&#10;&#10;Automatisch gegenereerde beschrijving">
            <a:extLst>
              <a:ext uri="{FF2B5EF4-FFF2-40B4-BE49-F238E27FC236}">
                <a16:creationId xmlns:a16="http://schemas.microsoft.com/office/drawing/2014/main" id="{8E6B021D-C4A7-46F9-8D13-44AC8DAD0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78" y="3011056"/>
            <a:ext cx="1532237" cy="1743777"/>
          </a:xfrm>
          <a:prstGeom prst="rect">
            <a:avLst/>
          </a:prstGeom>
        </p:spPr>
      </p:pic>
    </p:spTree>
    <p:extLst>
      <p:ext uri="{BB962C8B-B14F-4D97-AF65-F5344CB8AC3E}">
        <p14:creationId xmlns:p14="http://schemas.microsoft.com/office/powerpoint/2010/main" val="158601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jdelijke aanduiding voor afbeelding 5" descr="Afbeelding met binnen, persoon, staand, vrouw&#10;&#10;Automatisch gegenereerde beschrijving">
            <a:extLst>
              <a:ext uri="{FF2B5EF4-FFF2-40B4-BE49-F238E27FC236}">
                <a16:creationId xmlns:a16="http://schemas.microsoft.com/office/drawing/2014/main" id="{4DD95A94-D36A-4CCD-86F2-6A1F59AFFCF1}"/>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8290" r="8290"/>
          <a:stretch>
            <a:fillRect/>
          </a:stretch>
        </p:blipFill>
        <p:spPr>
          <a:xfrm>
            <a:off x="3497581" y="-25410"/>
            <a:ext cx="8717492" cy="6883410"/>
          </a:xfrm>
        </p:spPr>
      </p:pic>
      <p:sp>
        <p:nvSpPr>
          <p:cNvPr id="2" name="Rechthoek 1">
            <a:extLst>
              <a:ext uri="{FF2B5EF4-FFF2-40B4-BE49-F238E27FC236}">
                <a16:creationId xmlns:a16="http://schemas.microsoft.com/office/drawing/2014/main" id="{68F832A6-E17B-4C7E-8437-22D9CF3BF1DF}"/>
              </a:ext>
            </a:extLst>
          </p:cNvPr>
          <p:cNvSpPr/>
          <p:nvPr/>
        </p:nvSpPr>
        <p:spPr>
          <a:xfrm>
            <a:off x="-62847" y="0"/>
            <a:ext cx="12254847"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453020D-4112-47D6-B631-9B35129D7A49}"/>
              </a:ext>
            </a:extLst>
          </p:cNvPr>
          <p:cNvSpPr txBox="1"/>
          <p:nvPr/>
        </p:nvSpPr>
        <p:spPr>
          <a:xfrm>
            <a:off x="385894" y="2533475"/>
            <a:ext cx="5573117" cy="646331"/>
          </a:xfrm>
          <a:prstGeom prst="rect">
            <a:avLst/>
          </a:prstGeom>
          <a:noFill/>
        </p:spPr>
        <p:txBody>
          <a:bodyPr wrap="square" rtlCol="0" anchor="t">
            <a:spAutoFit/>
          </a:bodyPr>
          <a:lstStyle/>
          <a:p>
            <a:endParaRPr lang="nl-NL" b="1">
              <a:solidFill>
                <a:srgbClr val="171948"/>
              </a:solidFill>
              <a:latin typeface="Arial" panose="020B0604020202020204" pitchFamily="34" charset="0"/>
              <a:cs typeface="Arial" panose="020B0604020202020204" pitchFamily="34" charset="0"/>
            </a:endParaRPr>
          </a:p>
          <a:p>
            <a:endParaRPr lang="nl-NL" b="1">
              <a:solidFill>
                <a:srgbClr val="171948"/>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20E1698-A5C9-4ECB-8050-A51B360B3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10" name="Tekstvak 9">
            <a:extLst>
              <a:ext uri="{FF2B5EF4-FFF2-40B4-BE49-F238E27FC236}">
                <a16:creationId xmlns:a16="http://schemas.microsoft.com/office/drawing/2014/main" id="{08FF5471-F99A-4235-B667-2DBFB41407A1}"/>
              </a:ext>
            </a:extLst>
          </p:cNvPr>
          <p:cNvSpPr txBox="1"/>
          <p:nvPr/>
        </p:nvSpPr>
        <p:spPr>
          <a:xfrm>
            <a:off x="385892" y="1505528"/>
            <a:ext cx="7992297" cy="3785652"/>
          </a:xfrm>
          <a:prstGeom prst="rect">
            <a:avLst/>
          </a:prstGeom>
          <a:noFill/>
        </p:spPr>
        <p:txBody>
          <a:bodyPr wrap="square" rtlCol="0" anchor="t">
            <a:spAutoFit/>
          </a:bodyPr>
          <a:lstStyle/>
          <a:p>
            <a:endParaRPr lang="nl-NL" sz="10000" b="1" dirty="0">
              <a:solidFill>
                <a:srgbClr val="F08200"/>
              </a:solidFill>
              <a:latin typeface="Taz"/>
              <a:cs typeface="Arial"/>
            </a:endParaRPr>
          </a:p>
          <a:p>
            <a:r>
              <a:rPr lang="nl-NL" sz="12000" b="1" dirty="0">
                <a:solidFill>
                  <a:srgbClr val="EC0064"/>
                </a:solidFill>
                <a:latin typeface="Taz"/>
                <a:cs typeface="Arial"/>
              </a:rPr>
              <a:t>    134,6 </a:t>
            </a:r>
            <a:r>
              <a:rPr lang="nl-NL" sz="2400" b="1" dirty="0">
                <a:solidFill>
                  <a:srgbClr val="EC0064"/>
                </a:solidFill>
                <a:latin typeface="Taz"/>
                <a:cs typeface="Arial"/>
              </a:rPr>
              <a:t>miljard</a:t>
            </a:r>
            <a:endParaRPr lang="nl-NL" sz="2400" dirty="0">
              <a:solidFill>
                <a:srgbClr val="EC0064"/>
              </a:solidFill>
              <a:latin typeface="Taz" panose="020B0500040502020204" pitchFamily="34" charset="0"/>
              <a:cs typeface="Arial" panose="020B0604020202020204" pitchFamily="34" charset="0"/>
            </a:endParaRPr>
          </a:p>
          <a:p>
            <a:endParaRPr lang="nl-NL" sz="2000" dirty="0">
              <a:solidFill>
                <a:srgbClr val="171948"/>
              </a:solidFill>
              <a:latin typeface="Arial" panose="020B0604020202020204" pitchFamily="34" charset="0"/>
              <a:cs typeface="Arial" panose="020B0604020202020204" pitchFamily="34" charset="0"/>
            </a:endParaRPr>
          </a:p>
        </p:txBody>
      </p:sp>
      <p:pic>
        <p:nvPicPr>
          <p:cNvPr id="12" name="Afbeelding 11" descr="Afbeelding met tekening&#10;&#10;Automatisch gegenereerde beschrijving">
            <a:extLst>
              <a:ext uri="{FF2B5EF4-FFF2-40B4-BE49-F238E27FC236}">
                <a16:creationId xmlns:a16="http://schemas.microsoft.com/office/drawing/2014/main" id="{E49759F3-A3B3-4D6A-8603-85C99A124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892" y="3011056"/>
            <a:ext cx="1371565" cy="1826467"/>
          </a:xfrm>
          <a:prstGeom prst="rect">
            <a:avLst/>
          </a:prstGeom>
        </p:spPr>
      </p:pic>
    </p:spTree>
    <p:extLst>
      <p:ext uri="{BB962C8B-B14F-4D97-AF65-F5344CB8AC3E}">
        <p14:creationId xmlns:p14="http://schemas.microsoft.com/office/powerpoint/2010/main" val="357620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jdelijke aanduiding voor afbeelding 5" descr="Afbeelding met persoon, man, tafel, voedsel&#10;&#10;Automatisch gegenereerde beschrijving">
            <a:extLst>
              <a:ext uri="{FF2B5EF4-FFF2-40B4-BE49-F238E27FC236}">
                <a16:creationId xmlns:a16="http://schemas.microsoft.com/office/drawing/2014/main" id="{E704FAA8-44A8-40F9-8ECE-414DDE80B0C7}"/>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8224" r="8224"/>
          <a:stretch>
            <a:fillRect/>
          </a:stretch>
        </p:blipFill>
        <p:spPr>
          <a:xfrm>
            <a:off x="3529763" y="0"/>
            <a:ext cx="8685310" cy="6857999"/>
          </a:xfrm>
        </p:spPr>
      </p:pic>
      <p:sp>
        <p:nvSpPr>
          <p:cNvPr id="2" name="Rechthoek 1">
            <a:extLst>
              <a:ext uri="{FF2B5EF4-FFF2-40B4-BE49-F238E27FC236}">
                <a16:creationId xmlns:a16="http://schemas.microsoft.com/office/drawing/2014/main" id="{68F832A6-E17B-4C7E-8437-22D9CF3BF1DF}"/>
              </a:ext>
            </a:extLst>
          </p:cNvPr>
          <p:cNvSpPr/>
          <p:nvPr/>
        </p:nvSpPr>
        <p:spPr>
          <a:xfrm>
            <a:off x="-62847" y="0"/>
            <a:ext cx="12254847"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453020D-4112-47D6-B631-9B35129D7A49}"/>
              </a:ext>
            </a:extLst>
          </p:cNvPr>
          <p:cNvSpPr txBox="1"/>
          <p:nvPr/>
        </p:nvSpPr>
        <p:spPr>
          <a:xfrm>
            <a:off x="385894" y="2533475"/>
            <a:ext cx="5573117" cy="646331"/>
          </a:xfrm>
          <a:prstGeom prst="rect">
            <a:avLst/>
          </a:prstGeom>
          <a:noFill/>
        </p:spPr>
        <p:txBody>
          <a:bodyPr wrap="square" rtlCol="0" anchor="t">
            <a:spAutoFit/>
          </a:bodyPr>
          <a:lstStyle/>
          <a:p>
            <a:endParaRPr lang="nl-NL" b="1">
              <a:solidFill>
                <a:srgbClr val="171948"/>
              </a:solidFill>
              <a:latin typeface="Arial" panose="020B0604020202020204" pitchFamily="34" charset="0"/>
              <a:cs typeface="Arial" panose="020B0604020202020204" pitchFamily="34" charset="0"/>
            </a:endParaRPr>
          </a:p>
          <a:p>
            <a:endParaRPr lang="nl-NL" b="1">
              <a:solidFill>
                <a:srgbClr val="171948"/>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20E1698-A5C9-4ECB-8050-A51B360B3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10" name="Tekstvak 9">
            <a:extLst>
              <a:ext uri="{FF2B5EF4-FFF2-40B4-BE49-F238E27FC236}">
                <a16:creationId xmlns:a16="http://schemas.microsoft.com/office/drawing/2014/main" id="{08FF5471-F99A-4235-B667-2DBFB41407A1}"/>
              </a:ext>
            </a:extLst>
          </p:cNvPr>
          <p:cNvSpPr txBox="1"/>
          <p:nvPr/>
        </p:nvSpPr>
        <p:spPr>
          <a:xfrm>
            <a:off x="385893" y="1505528"/>
            <a:ext cx="7992297" cy="3785652"/>
          </a:xfrm>
          <a:prstGeom prst="rect">
            <a:avLst/>
          </a:prstGeom>
          <a:noFill/>
        </p:spPr>
        <p:txBody>
          <a:bodyPr wrap="square" rtlCol="0" anchor="t">
            <a:spAutoFit/>
          </a:bodyPr>
          <a:lstStyle/>
          <a:p>
            <a:endParaRPr lang="nl-NL" sz="10000" b="1">
              <a:solidFill>
                <a:srgbClr val="F08200"/>
              </a:solidFill>
              <a:latin typeface="Taz"/>
              <a:cs typeface="Arial"/>
            </a:endParaRPr>
          </a:p>
          <a:p>
            <a:r>
              <a:rPr lang="nl-NL" sz="12000" b="1">
                <a:solidFill>
                  <a:srgbClr val="00BEF0"/>
                </a:solidFill>
                <a:latin typeface="Taz"/>
                <a:cs typeface="Arial"/>
              </a:rPr>
              <a:t>   </a:t>
            </a:r>
            <a:r>
              <a:rPr lang="nl-NL" sz="12000" b="1">
                <a:solidFill>
                  <a:srgbClr val="FAAA00"/>
                </a:solidFill>
                <a:latin typeface="Taz"/>
                <a:cs typeface="Arial"/>
              </a:rPr>
              <a:t>1</a:t>
            </a:r>
            <a:endParaRPr lang="nl-NL" sz="12000">
              <a:solidFill>
                <a:srgbClr val="FAAA00"/>
              </a:solidFill>
              <a:latin typeface="Taz" panose="020B0500040502020204" pitchFamily="34" charset="0"/>
              <a:cs typeface="Arial" panose="020B0604020202020204" pitchFamily="34" charset="0"/>
            </a:endParaRPr>
          </a:p>
          <a:p>
            <a:endParaRPr lang="nl-NL" sz="2000">
              <a:solidFill>
                <a:srgbClr val="1719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52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afbeelding 4" descr="Afbeelding met binnen, persoon, staand, vrouw&#10;&#10;Automatisch gegenereerde beschrijving">
            <a:extLst>
              <a:ext uri="{FF2B5EF4-FFF2-40B4-BE49-F238E27FC236}">
                <a16:creationId xmlns:a16="http://schemas.microsoft.com/office/drawing/2014/main" id="{DDA44A2B-BEFC-44A0-A791-7C7E8DA79CED}"/>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8290" r="8290"/>
          <a:stretch>
            <a:fillRect/>
          </a:stretch>
        </p:blipFill>
        <p:spPr>
          <a:xfrm>
            <a:off x="3506690" y="0"/>
            <a:ext cx="8685310" cy="6858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Rechthoek 9">
            <a:extLst>
              <a:ext uri="{FF2B5EF4-FFF2-40B4-BE49-F238E27FC236}">
                <a16:creationId xmlns:a16="http://schemas.microsoft.com/office/drawing/2014/main" id="{92D9F386-00A9-49DF-B726-4607B2CD1A9F}"/>
              </a:ext>
            </a:extLst>
          </p:cNvPr>
          <p:cNvSpPr/>
          <p:nvPr/>
        </p:nvSpPr>
        <p:spPr>
          <a:xfrm>
            <a:off x="3506690" y="0"/>
            <a:ext cx="8685310" cy="6858000"/>
          </a:xfrm>
          <a:prstGeom prst="rect">
            <a:avLst/>
          </a:prstGeom>
          <a:solidFill>
            <a:srgbClr val="FAA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pic>
        <p:nvPicPr>
          <p:cNvPr id="9" name="Afbeelding 8">
            <a:extLst>
              <a:ext uri="{FF2B5EF4-FFF2-40B4-BE49-F238E27FC236}">
                <a16:creationId xmlns:a16="http://schemas.microsoft.com/office/drawing/2014/main" id="{0C2D2916-91B3-42C9-9644-9046F918B21D}"/>
              </a:ext>
            </a:extLst>
          </p:cNvPr>
          <p:cNvPicPr>
            <a:picLocks noChangeAspect="1"/>
          </p:cNvPicPr>
          <p:nvPr/>
        </p:nvPicPr>
        <p:blipFill rotWithShape="1">
          <a:blip r:embed="rId5">
            <a:clrChange>
              <a:clrFrom>
                <a:srgbClr val="FFFFFF"/>
              </a:clrFrom>
              <a:clrTo>
                <a:srgbClr val="FFFFFF">
                  <a:alpha val="0"/>
                </a:srgbClr>
              </a:clrTo>
            </a:clrChange>
          </a:blip>
          <a:srcRect l="14774" t="12698" r="12465" b="11321"/>
          <a:stretch/>
        </p:blipFill>
        <p:spPr>
          <a:xfrm>
            <a:off x="3687411" y="499998"/>
            <a:ext cx="8323868" cy="6126704"/>
          </a:xfrm>
          <a:prstGeom prst="rect">
            <a:avLst/>
          </a:prstGeom>
        </p:spPr>
      </p:pic>
    </p:spTree>
    <p:extLst>
      <p:ext uri="{BB962C8B-B14F-4D97-AF65-F5344CB8AC3E}">
        <p14:creationId xmlns:p14="http://schemas.microsoft.com/office/powerpoint/2010/main" val="137060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Tijdelijke aanduiding voor afbeelding 8" descr="Afbeelding met buiten, vrachtwagen, persoon, man&#10;&#10;Automatisch gegenereerde beschrijving">
            <a:extLst>
              <a:ext uri="{FF2B5EF4-FFF2-40B4-BE49-F238E27FC236}">
                <a16:creationId xmlns:a16="http://schemas.microsoft.com/office/drawing/2014/main" id="{A2BB6483-D922-40F4-92A7-C21229A95A93}"/>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8381" r="8381"/>
          <a:stretch>
            <a:fillRect/>
          </a:stretch>
        </p:blipFill>
        <p:spPr>
          <a:xfrm>
            <a:off x="3495148" y="0"/>
            <a:ext cx="8696852" cy="6867113"/>
          </a:xfrm>
        </p:spPr>
      </p:pic>
      <p:sp>
        <p:nvSpPr>
          <p:cNvPr id="2" name="Rechthoek 1">
            <a:extLst>
              <a:ext uri="{FF2B5EF4-FFF2-40B4-BE49-F238E27FC236}">
                <a16:creationId xmlns:a16="http://schemas.microsoft.com/office/drawing/2014/main" id="{68F832A6-E17B-4C7E-8437-22D9CF3BF1DF}"/>
              </a:ext>
            </a:extLst>
          </p:cNvPr>
          <p:cNvSpPr/>
          <p:nvPr/>
        </p:nvSpPr>
        <p:spPr>
          <a:xfrm>
            <a:off x="-62847" y="0"/>
            <a:ext cx="12254847"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453020D-4112-47D6-B631-9B35129D7A49}"/>
              </a:ext>
            </a:extLst>
          </p:cNvPr>
          <p:cNvSpPr txBox="1"/>
          <p:nvPr/>
        </p:nvSpPr>
        <p:spPr>
          <a:xfrm>
            <a:off x="385894" y="2533475"/>
            <a:ext cx="5573117" cy="646331"/>
          </a:xfrm>
          <a:prstGeom prst="rect">
            <a:avLst/>
          </a:prstGeom>
          <a:noFill/>
        </p:spPr>
        <p:txBody>
          <a:bodyPr wrap="square" rtlCol="0" anchor="t">
            <a:spAutoFit/>
          </a:bodyPr>
          <a:lstStyle/>
          <a:p>
            <a:endParaRPr lang="nl-NL" b="1">
              <a:solidFill>
                <a:srgbClr val="171948"/>
              </a:solidFill>
              <a:latin typeface="Arial" panose="020B0604020202020204" pitchFamily="34" charset="0"/>
              <a:cs typeface="Arial" panose="020B0604020202020204" pitchFamily="34" charset="0"/>
            </a:endParaRPr>
          </a:p>
          <a:p>
            <a:endParaRPr lang="nl-NL" b="1">
              <a:solidFill>
                <a:srgbClr val="171948"/>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20E1698-A5C9-4ECB-8050-A51B360B3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10" name="Tekstvak 9">
            <a:extLst>
              <a:ext uri="{FF2B5EF4-FFF2-40B4-BE49-F238E27FC236}">
                <a16:creationId xmlns:a16="http://schemas.microsoft.com/office/drawing/2014/main" id="{08FF5471-F99A-4235-B667-2DBFB41407A1}"/>
              </a:ext>
            </a:extLst>
          </p:cNvPr>
          <p:cNvSpPr txBox="1"/>
          <p:nvPr/>
        </p:nvSpPr>
        <p:spPr>
          <a:xfrm>
            <a:off x="385893" y="1505528"/>
            <a:ext cx="7992297" cy="2246769"/>
          </a:xfrm>
          <a:prstGeom prst="rect">
            <a:avLst/>
          </a:prstGeom>
          <a:noFill/>
        </p:spPr>
        <p:txBody>
          <a:bodyPr wrap="square" rtlCol="0" anchor="t">
            <a:spAutoFit/>
          </a:bodyPr>
          <a:lstStyle/>
          <a:p>
            <a:r>
              <a:rPr lang="nl-NL" sz="4000" b="1">
                <a:solidFill>
                  <a:srgbClr val="EC0064"/>
                </a:solidFill>
                <a:latin typeface="Taz"/>
                <a:cs typeface="Arial"/>
              </a:rPr>
              <a:t>Kahoot Quiz</a:t>
            </a:r>
          </a:p>
          <a:p>
            <a:pPr marL="1143000" indent="-1143000">
              <a:buFont typeface="Arial" panose="020B0604020202020204" pitchFamily="34" charset="0"/>
              <a:buChar char="•"/>
            </a:pPr>
            <a:endParaRPr lang="nl-NL" sz="2000" b="1">
              <a:solidFill>
                <a:srgbClr val="EC0064"/>
              </a:solidFill>
              <a:latin typeface="Taz"/>
              <a:cs typeface="Arial"/>
            </a:endParaRPr>
          </a:p>
          <a:p>
            <a:pPr marL="342900" indent="-342900">
              <a:buFont typeface="Arial" panose="020B0604020202020204" pitchFamily="34" charset="0"/>
              <a:buChar char="•"/>
            </a:pPr>
            <a:r>
              <a:rPr lang="nl-NL" sz="2000" b="1">
                <a:solidFill>
                  <a:srgbClr val="00BEF0"/>
                </a:solidFill>
                <a:latin typeface="Taz"/>
                <a:cs typeface="Arial"/>
              </a:rPr>
              <a:t>Ga naar: kahoot.it</a:t>
            </a:r>
          </a:p>
          <a:p>
            <a:endParaRPr lang="nl-NL" sz="2000" b="1">
              <a:solidFill>
                <a:srgbClr val="00BEF0"/>
              </a:solidFill>
              <a:latin typeface="Taz"/>
              <a:cs typeface="Arial"/>
            </a:endParaRPr>
          </a:p>
          <a:p>
            <a:pPr marL="342900" indent="-342900">
              <a:buFont typeface="Arial" panose="020B0604020202020204" pitchFamily="34" charset="0"/>
              <a:buChar char="•"/>
            </a:pPr>
            <a:r>
              <a:rPr lang="nl-NL" sz="2000" b="1">
                <a:solidFill>
                  <a:srgbClr val="00BEF0"/>
                </a:solidFill>
                <a:latin typeface="Taz"/>
                <a:cs typeface="Arial"/>
              </a:rPr>
              <a:t>Voer PIN in: …</a:t>
            </a:r>
            <a:endParaRPr lang="nl-NL" sz="2000">
              <a:solidFill>
                <a:srgbClr val="00BEF0"/>
              </a:solidFill>
              <a:latin typeface="Taz" panose="020B0500040502020204" pitchFamily="34" charset="0"/>
              <a:cs typeface="Arial" panose="020B0604020202020204" pitchFamily="34" charset="0"/>
            </a:endParaRPr>
          </a:p>
          <a:p>
            <a:endParaRPr lang="nl-NL" sz="2000">
              <a:solidFill>
                <a:srgbClr val="1719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6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Tijdelijke aanduiding voor afbeelding 26" descr="Afbeelding met persoon, man, staand, vasthouden&#10;&#10;Automatisch gegenereerde beschrijving">
            <a:extLst>
              <a:ext uri="{FF2B5EF4-FFF2-40B4-BE49-F238E27FC236}">
                <a16:creationId xmlns:a16="http://schemas.microsoft.com/office/drawing/2014/main" id="{4868857A-F61B-44BF-B95A-5EEE50762E2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0450" b="10450"/>
          <a:stretch>
            <a:fillRect/>
          </a:stretch>
        </p:blipFill>
        <p:spPr>
          <a:xfrm>
            <a:off x="3506689" y="1"/>
            <a:ext cx="8685311" cy="6858000"/>
          </a:xfrm>
        </p:spPr>
      </p:pic>
      <p:sp>
        <p:nvSpPr>
          <p:cNvPr id="2" name="Rechthoek 1">
            <a:extLst>
              <a:ext uri="{FF2B5EF4-FFF2-40B4-BE49-F238E27FC236}">
                <a16:creationId xmlns:a16="http://schemas.microsoft.com/office/drawing/2014/main" id="{68F832A6-E17B-4C7E-8437-22D9CF3BF1DF}"/>
              </a:ext>
            </a:extLst>
          </p:cNvPr>
          <p:cNvSpPr/>
          <p:nvPr/>
        </p:nvSpPr>
        <p:spPr>
          <a:xfrm>
            <a:off x="-62847" y="0"/>
            <a:ext cx="12254847"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453020D-4112-47D6-B631-9B35129D7A49}"/>
              </a:ext>
            </a:extLst>
          </p:cNvPr>
          <p:cNvSpPr txBox="1"/>
          <p:nvPr/>
        </p:nvSpPr>
        <p:spPr>
          <a:xfrm>
            <a:off x="385894" y="2533475"/>
            <a:ext cx="5573117" cy="646331"/>
          </a:xfrm>
          <a:prstGeom prst="rect">
            <a:avLst/>
          </a:prstGeom>
          <a:noFill/>
        </p:spPr>
        <p:txBody>
          <a:bodyPr wrap="square" rtlCol="0" anchor="t">
            <a:spAutoFit/>
          </a:bodyPr>
          <a:lstStyle/>
          <a:p>
            <a:endParaRPr lang="nl-NL" b="1">
              <a:solidFill>
                <a:srgbClr val="171948"/>
              </a:solidFill>
              <a:latin typeface="Arial" panose="020B0604020202020204" pitchFamily="34" charset="0"/>
              <a:cs typeface="Arial" panose="020B0604020202020204" pitchFamily="34" charset="0"/>
            </a:endParaRPr>
          </a:p>
          <a:p>
            <a:endParaRPr lang="nl-NL" b="1">
              <a:solidFill>
                <a:srgbClr val="171948"/>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20E1698-A5C9-4ECB-8050-A51B360B3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10" name="Tekstvak 9">
            <a:extLst>
              <a:ext uri="{FF2B5EF4-FFF2-40B4-BE49-F238E27FC236}">
                <a16:creationId xmlns:a16="http://schemas.microsoft.com/office/drawing/2014/main" id="{08FF5471-F99A-4235-B667-2DBFB41407A1}"/>
              </a:ext>
            </a:extLst>
          </p:cNvPr>
          <p:cNvSpPr txBox="1"/>
          <p:nvPr/>
        </p:nvSpPr>
        <p:spPr>
          <a:xfrm>
            <a:off x="385894" y="1505528"/>
            <a:ext cx="7992297" cy="4093428"/>
          </a:xfrm>
          <a:prstGeom prst="rect">
            <a:avLst/>
          </a:prstGeom>
          <a:noFill/>
        </p:spPr>
        <p:txBody>
          <a:bodyPr wrap="square" rtlCol="0" anchor="t">
            <a:spAutoFit/>
          </a:bodyPr>
          <a:lstStyle/>
          <a:p>
            <a:r>
              <a:rPr lang="nl-NL" sz="4000" b="1" dirty="0" err="1">
                <a:solidFill>
                  <a:srgbClr val="EC0064"/>
                </a:solidFill>
                <a:latin typeface="Taz"/>
                <a:cs typeface="Arial"/>
              </a:rPr>
              <a:t>Men’s</a:t>
            </a:r>
            <a:r>
              <a:rPr lang="nl-NL" sz="4000" b="1" dirty="0">
                <a:solidFill>
                  <a:srgbClr val="EC0064"/>
                </a:solidFill>
                <a:latin typeface="Taz"/>
                <a:cs typeface="Arial"/>
              </a:rPr>
              <a:t> Fashion 2000</a:t>
            </a:r>
          </a:p>
          <a:p>
            <a:pPr marL="1143000" indent="-1143000">
              <a:buFont typeface="Arial" panose="020B0604020202020204" pitchFamily="34" charset="0"/>
              <a:buChar char="•"/>
            </a:pPr>
            <a:endParaRPr lang="nl-NL" sz="2000" b="1" dirty="0">
              <a:solidFill>
                <a:srgbClr val="EC0064"/>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Wat vind je van het plan?</a:t>
            </a:r>
          </a:p>
          <a:p>
            <a:endParaRPr lang="nl-NL" sz="2000" b="1" dirty="0">
              <a:solidFill>
                <a:srgbClr val="00BEF0"/>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Wat zijn goede punten?</a:t>
            </a:r>
          </a:p>
          <a:p>
            <a:endParaRPr lang="nl-NL" sz="2000" b="1" dirty="0">
              <a:solidFill>
                <a:srgbClr val="00BEF0"/>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Wat valt je op?</a:t>
            </a:r>
          </a:p>
          <a:p>
            <a:endParaRPr lang="nl-NL" sz="2000" b="1" dirty="0">
              <a:solidFill>
                <a:srgbClr val="00BEF0"/>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Waar struikel je over?</a:t>
            </a:r>
          </a:p>
          <a:p>
            <a:endParaRPr lang="nl-NL" sz="2000" b="1" dirty="0">
              <a:solidFill>
                <a:srgbClr val="00BEF0"/>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Zou jij jouw geld erin steken?</a:t>
            </a:r>
            <a:endParaRPr lang="nl-NL" sz="2000" dirty="0">
              <a:solidFill>
                <a:srgbClr val="00BEF0"/>
              </a:solidFill>
              <a:latin typeface="Taz" panose="020B0500040502020204" pitchFamily="34" charset="0"/>
              <a:cs typeface="Arial" panose="020B0604020202020204" pitchFamily="34" charset="0"/>
            </a:endParaRPr>
          </a:p>
          <a:p>
            <a:endParaRPr lang="nl-NL" sz="2000" dirty="0">
              <a:solidFill>
                <a:srgbClr val="1719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3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wipe(down)">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wipe(down)">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wipe(down)">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wipe(down)">
                                      <p:cBhvr>
                                        <p:cTn id="22" dur="500"/>
                                        <p:tgtEl>
                                          <p:spTgt spid="10">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wipe(down)">
                                      <p:cBhvr>
                                        <p:cTn id="27"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3E00721-A0EC-4092-9F78-A6E4012B527A}"/>
              </a:ext>
            </a:extLst>
          </p:cNvPr>
          <p:cNvSpPr/>
          <p:nvPr/>
        </p:nvSpPr>
        <p:spPr>
          <a:xfrm>
            <a:off x="0" y="0"/>
            <a:ext cx="12192000" cy="6858000"/>
          </a:xfrm>
          <a:prstGeom prst="rect">
            <a:avLst/>
          </a:prstGeom>
          <a:solidFill>
            <a:srgbClr val="EC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el 1"/>
          <p:cNvSpPr txBox="1">
            <a:spLocks/>
          </p:cNvSpPr>
          <p:nvPr/>
        </p:nvSpPr>
        <p:spPr>
          <a:xfrm>
            <a:off x="539699" y="4067175"/>
            <a:ext cx="2160000" cy="2160000"/>
          </a:xfrm>
          <a:prstGeom prst="ellipse">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NL" sz="4000">
              <a:solidFill>
                <a:schemeClr val="bg1"/>
              </a:solidFill>
            </a:endParaRPr>
          </a:p>
        </p:txBody>
      </p:sp>
      <p:sp>
        <p:nvSpPr>
          <p:cNvPr id="12" name="Titel 1"/>
          <p:cNvSpPr txBox="1">
            <a:spLocks/>
          </p:cNvSpPr>
          <p:nvPr/>
        </p:nvSpPr>
        <p:spPr>
          <a:xfrm>
            <a:off x="1619699" y="1279884"/>
            <a:ext cx="3844832" cy="3844832"/>
          </a:xfrm>
          <a:prstGeom prst="ellipse">
            <a:avLst/>
          </a:prstGeom>
          <a:solidFill>
            <a:srgbClr val="6E1E82"/>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NL" sz="4000">
              <a:solidFill>
                <a:schemeClr val="bg1"/>
              </a:solidFill>
            </a:endParaRPr>
          </a:p>
        </p:txBody>
      </p:sp>
      <p:sp>
        <p:nvSpPr>
          <p:cNvPr id="14" name="Titel 1"/>
          <p:cNvSpPr txBox="1">
            <a:spLocks/>
          </p:cNvSpPr>
          <p:nvPr/>
        </p:nvSpPr>
        <p:spPr>
          <a:xfrm>
            <a:off x="5887721" y="1220202"/>
            <a:ext cx="4940354" cy="392697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800" b="1">
                <a:solidFill>
                  <a:schemeClr val="bg1"/>
                </a:solidFill>
                <a:latin typeface="Taz" panose="020B0500040502020204" pitchFamily="34" charset="0"/>
              </a:rPr>
              <a:t>Stephanie Kremer</a:t>
            </a:r>
          </a:p>
          <a:p>
            <a:r>
              <a:rPr lang="nl-NL" sz="2400">
                <a:solidFill>
                  <a:schemeClr val="bg1"/>
                </a:solidFill>
                <a:latin typeface="Taz" panose="020B0500040502020204" pitchFamily="34" charset="0"/>
              </a:rPr>
              <a:t>Twentse Mobiele Opticien</a:t>
            </a:r>
          </a:p>
          <a:p>
            <a:endParaRPr lang="en-US" sz="2400">
              <a:solidFill>
                <a:schemeClr val="bg1"/>
              </a:solidFill>
              <a:latin typeface="Taz" panose="020B0500040502020204" pitchFamily="34" charset="0"/>
            </a:endParaRPr>
          </a:p>
          <a:p>
            <a:endParaRPr lang="nl-NL" sz="2400">
              <a:solidFill>
                <a:schemeClr val="bg1"/>
              </a:solidFill>
              <a:latin typeface="Taz" panose="020B0500040502020204" pitchFamily="34" charset="0"/>
            </a:endParaRPr>
          </a:p>
          <a:p>
            <a:r>
              <a:rPr lang="nl-NL" sz="2400">
                <a:solidFill>
                  <a:schemeClr val="bg1"/>
                </a:solidFill>
                <a:latin typeface="Taz" panose="020B0500040502020204" pitchFamily="34" charset="0"/>
              </a:rPr>
              <a:t>“Kijk op goed zicht.”</a:t>
            </a:r>
          </a:p>
          <a:p>
            <a:endParaRPr lang="nl-NL" sz="2000">
              <a:solidFill>
                <a:schemeClr val="bg1"/>
              </a:solidFill>
              <a:latin typeface="+mn-lt"/>
            </a:endParaRPr>
          </a:p>
        </p:txBody>
      </p:sp>
      <p:sp>
        <p:nvSpPr>
          <p:cNvPr id="11" name="Titel 1"/>
          <p:cNvSpPr txBox="1">
            <a:spLocks/>
          </p:cNvSpPr>
          <p:nvPr/>
        </p:nvSpPr>
        <p:spPr>
          <a:xfrm>
            <a:off x="-643895" y="-864594"/>
            <a:ext cx="3844832" cy="3844832"/>
          </a:xfrm>
          <a:prstGeom prst="ellipse">
            <a:avLst/>
          </a:prstGeom>
          <a:solidFill>
            <a:schemeClr val="bg1"/>
          </a:solidFill>
          <a:effectLst>
            <a:outerShdw blurRad="241300" dist="177800" dir="2700000" algn="tl" rotWithShape="0">
              <a:prstClr val="black">
                <a:alpha val="30000"/>
              </a:prstClr>
            </a:outerShdw>
          </a:effectLst>
        </p:spPr>
        <p:txBody>
          <a:bodyPr vert="horz" lIns="612000" tIns="180000" rIns="9144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a:solidFill>
                  <a:srgbClr val="6E1E82"/>
                </a:solidFill>
              </a:rPr>
              <a:t>Mijn verhaal</a:t>
            </a:r>
          </a:p>
        </p:txBody>
      </p:sp>
      <p:pic>
        <p:nvPicPr>
          <p:cNvPr id="16" name="Afbeelding 15">
            <a:extLst>
              <a:ext uri="{FF2B5EF4-FFF2-40B4-BE49-F238E27FC236}">
                <a16:creationId xmlns:a16="http://schemas.microsoft.com/office/drawing/2014/main" id="{724AC5C7-986C-4B4A-A63D-E03A081B410A}"/>
              </a:ext>
            </a:extLst>
          </p:cNvPr>
          <p:cNvPicPr>
            <a:picLocks noChangeAspect="1"/>
          </p:cNvPicPr>
          <p:nvPr/>
        </p:nvPicPr>
        <p:blipFill rotWithShape="1">
          <a:blip r:embed="rId3"/>
          <a:srcRect b="25380"/>
          <a:stretch/>
        </p:blipFill>
        <p:spPr>
          <a:xfrm>
            <a:off x="689817" y="4684793"/>
            <a:ext cx="1768642" cy="879846"/>
          </a:xfrm>
          <a:prstGeom prst="rect">
            <a:avLst/>
          </a:prstGeom>
        </p:spPr>
      </p:pic>
      <p:grpSp>
        <p:nvGrpSpPr>
          <p:cNvPr id="17" name="Groep 16"/>
          <p:cNvGrpSpPr/>
          <p:nvPr/>
        </p:nvGrpSpPr>
        <p:grpSpPr>
          <a:xfrm>
            <a:off x="7059460" y="-72193"/>
            <a:ext cx="5054777" cy="7153148"/>
            <a:chOff x="7059460" y="-72193"/>
            <a:chExt cx="5054777" cy="7153148"/>
          </a:xfrm>
        </p:grpSpPr>
        <p:pic>
          <p:nvPicPr>
            <p:cNvPr id="18" name="Afbeelding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460" y="-72193"/>
              <a:ext cx="5054777" cy="7153148"/>
            </a:xfrm>
            <a:prstGeom prst="rect">
              <a:avLst/>
            </a:prstGeom>
          </p:spPr>
        </p:pic>
        <p:pic>
          <p:nvPicPr>
            <p:cNvPr id="19" name="Afbeelding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4672" y="5381163"/>
              <a:ext cx="1058462" cy="1058462"/>
            </a:xfrm>
            <a:prstGeom prst="rect">
              <a:avLst/>
            </a:prstGeom>
          </p:spPr>
        </p:pic>
        <p:pic>
          <p:nvPicPr>
            <p:cNvPr id="20" name="Afbeelding 19"/>
            <p:cNvPicPr>
              <a:picLocks noChangeAspect="1"/>
            </p:cNvPicPr>
            <p:nvPr/>
          </p:nvPicPr>
          <p:blipFill rotWithShape="1">
            <a:blip r:embed="rId6" cstate="print">
              <a:extLst>
                <a:ext uri="{28A0092B-C50C-407E-A947-70E740481C1C}">
                  <a14:useLocalDpi xmlns:a14="http://schemas.microsoft.com/office/drawing/2010/main" val="0"/>
                </a:ext>
              </a:extLst>
            </a:blip>
            <a:srcRect l="65317" t="3932" b="-2"/>
            <a:stretch/>
          </p:blipFill>
          <p:spPr>
            <a:xfrm>
              <a:off x="11507858" y="6287911"/>
              <a:ext cx="430586" cy="420619"/>
            </a:xfrm>
            <a:prstGeom prst="rect">
              <a:avLst/>
            </a:prstGeom>
          </p:spPr>
        </p:pic>
      </p:grpSp>
      <p:pic>
        <p:nvPicPr>
          <p:cNvPr id="5" name="Afbeelding 4">
            <a:extLst>
              <a:ext uri="{FF2B5EF4-FFF2-40B4-BE49-F238E27FC236}">
                <a16:creationId xmlns:a16="http://schemas.microsoft.com/office/drawing/2014/main" id="{145813A3-5F4C-4115-AF1F-F664C80EBBD6}"/>
              </a:ext>
            </a:extLst>
          </p:cNvPr>
          <p:cNvPicPr>
            <a:picLocks noChangeAspect="1"/>
          </p:cNvPicPr>
          <p:nvPr/>
        </p:nvPicPr>
        <p:blipFill>
          <a:blip r:embed="rId7"/>
          <a:stretch>
            <a:fillRect/>
          </a:stretch>
        </p:blipFill>
        <p:spPr>
          <a:xfrm>
            <a:off x="1304016" y="999835"/>
            <a:ext cx="4314731" cy="4314731"/>
          </a:xfrm>
          <a:prstGeom prst="ellipse">
            <a:avLst/>
          </a:prstGeom>
          <a:ln>
            <a:noFill/>
          </a:ln>
          <a:effectLst>
            <a:softEdge rad="112500"/>
          </a:effectLst>
        </p:spPr>
      </p:pic>
      <p:sp>
        <p:nvSpPr>
          <p:cNvPr id="8" name="AutoShape 2" descr="Twentse Mobiele Opticien">
            <a:extLst>
              <a:ext uri="{FF2B5EF4-FFF2-40B4-BE49-F238E27FC236}">
                <a16:creationId xmlns:a16="http://schemas.microsoft.com/office/drawing/2014/main" id="{233AD329-8F74-4323-8780-2E32067EE9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14278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53" presetClass="entr" presetSubtype="16" fill="hold" grpId="0" nodeType="withEffect">
                                  <p:stCondLst>
                                    <p:cond delay="30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1" presetClass="entr" presetSubtype="0" fill="hold" nodeType="withEffect">
                                  <p:stCondLst>
                                    <p:cond delay="300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jdelijke aanduiding voor afbeelding 5" descr="Afbeelding met persoon, man, staand, boot&#10;&#10;Automatisch gegenereerde beschrijving">
            <a:extLst>
              <a:ext uri="{FF2B5EF4-FFF2-40B4-BE49-F238E27FC236}">
                <a16:creationId xmlns:a16="http://schemas.microsoft.com/office/drawing/2014/main" id="{E2F6FB10-B5FE-4934-A4CF-AE971F78420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2054" b="22054"/>
          <a:stretch>
            <a:fillRect/>
          </a:stretch>
        </p:blipFill>
        <p:spPr>
          <a:xfrm>
            <a:off x="3506689" y="1"/>
            <a:ext cx="8685311" cy="6858000"/>
          </a:xfrm>
        </p:spPr>
      </p:pic>
      <p:sp>
        <p:nvSpPr>
          <p:cNvPr id="2" name="Rechthoek 1">
            <a:extLst>
              <a:ext uri="{FF2B5EF4-FFF2-40B4-BE49-F238E27FC236}">
                <a16:creationId xmlns:a16="http://schemas.microsoft.com/office/drawing/2014/main" id="{68F832A6-E17B-4C7E-8437-22D9CF3BF1DF}"/>
              </a:ext>
            </a:extLst>
          </p:cNvPr>
          <p:cNvSpPr/>
          <p:nvPr/>
        </p:nvSpPr>
        <p:spPr>
          <a:xfrm>
            <a:off x="-62847" y="0"/>
            <a:ext cx="12254847" cy="6912405"/>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453020D-4112-47D6-B631-9B35129D7A49}"/>
              </a:ext>
            </a:extLst>
          </p:cNvPr>
          <p:cNvSpPr txBox="1"/>
          <p:nvPr/>
        </p:nvSpPr>
        <p:spPr>
          <a:xfrm>
            <a:off x="385894" y="2533475"/>
            <a:ext cx="5573117" cy="646331"/>
          </a:xfrm>
          <a:prstGeom prst="rect">
            <a:avLst/>
          </a:prstGeom>
          <a:noFill/>
        </p:spPr>
        <p:txBody>
          <a:bodyPr wrap="square" rtlCol="0" anchor="t">
            <a:spAutoFit/>
          </a:bodyPr>
          <a:lstStyle/>
          <a:p>
            <a:endParaRPr lang="nl-NL" b="1">
              <a:solidFill>
                <a:srgbClr val="171948"/>
              </a:solidFill>
              <a:latin typeface="Arial" panose="020B0604020202020204" pitchFamily="34" charset="0"/>
              <a:cs typeface="Arial" panose="020B0604020202020204" pitchFamily="34" charset="0"/>
            </a:endParaRPr>
          </a:p>
          <a:p>
            <a:endParaRPr lang="nl-NL" b="1">
              <a:solidFill>
                <a:srgbClr val="171948"/>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20E1698-A5C9-4ECB-8050-A51B360B3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10" name="Tekstvak 9">
            <a:extLst>
              <a:ext uri="{FF2B5EF4-FFF2-40B4-BE49-F238E27FC236}">
                <a16:creationId xmlns:a16="http://schemas.microsoft.com/office/drawing/2014/main" id="{08FF5471-F99A-4235-B667-2DBFB41407A1}"/>
              </a:ext>
            </a:extLst>
          </p:cNvPr>
          <p:cNvSpPr txBox="1"/>
          <p:nvPr/>
        </p:nvSpPr>
        <p:spPr>
          <a:xfrm>
            <a:off x="385893" y="1505528"/>
            <a:ext cx="7992297" cy="1631216"/>
          </a:xfrm>
          <a:prstGeom prst="rect">
            <a:avLst/>
          </a:prstGeom>
          <a:noFill/>
        </p:spPr>
        <p:txBody>
          <a:bodyPr wrap="square" rtlCol="0" anchor="t">
            <a:spAutoFit/>
          </a:bodyPr>
          <a:lstStyle/>
          <a:p>
            <a:r>
              <a:rPr lang="nl-NL" sz="4000" b="1">
                <a:solidFill>
                  <a:srgbClr val="EC0064"/>
                </a:solidFill>
                <a:latin typeface="Taz"/>
                <a:cs typeface="Arial"/>
              </a:rPr>
              <a:t>30 </a:t>
            </a:r>
            <a:r>
              <a:rPr lang="nl-NL" sz="4000" b="1" err="1">
                <a:solidFill>
                  <a:srgbClr val="EC0064"/>
                </a:solidFill>
                <a:latin typeface="Taz"/>
                <a:cs typeface="Arial"/>
              </a:rPr>
              <a:t>Circle</a:t>
            </a:r>
            <a:r>
              <a:rPr lang="nl-NL" sz="4000" b="1">
                <a:solidFill>
                  <a:srgbClr val="EC0064"/>
                </a:solidFill>
                <a:latin typeface="Taz"/>
                <a:cs typeface="Arial"/>
              </a:rPr>
              <a:t> Challenge</a:t>
            </a:r>
          </a:p>
          <a:p>
            <a:endParaRPr lang="nl-NL" sz="2000">
              <a:solidFill>
                <a:srgbClr val="00BEF0"/>
              </a:solidFill>
              <a:latin typeface="Taz" panose="020B0500040502020204" pitchFamily="34" charset="0"/>
              <a:cs typeface="Arial" panose="020B0604020202020204" pitchFamily="34" charset="0"/>
            </a:endParaRPr>
          </a:p>
          <a:p>
            <a:r>
              <a:rPr lang="nl-NL" sz="2000">
                <a:solidFill>
                  <a:srgbClr val="00BEF0"/>
                </a:solidFill>
                <a:latin typeface="Taz" panose="020B0500040502020204" pitchFamily="34" charset="0"/>
                <a:cs typeface="Arial" panose="020B0604020202020204" pitchFamily="34" charset="0"/>
              </a:rPr>
              <a:t>Verander zoveel mogelijk cirkels in ‘herkenbare’ objecten.</a:t>
            </a:r>
          </a:p>
          <a:p>
            <a:endParaRPr lang="nl-NL" sz="2000">
              <a:solidFill>
                <a:srgbClr val="171948"/>
              </a:solidFill>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5285EDC6-2F85-43FC-A073-327EF6342399}"/>
              </a:ext>
            </a:extLst>
          </p:cNvPr>
          <p:cNvPicPr>
            <a:picLocks noChangeAspect="1"/>
          </p:cNvPicPr>
          <p:nvPr/>
        </p:nvPicPr>
        <p:blipFill>
          <a:blip r:embed="rId5"/>
          <a:stretch>
            <a:fillRect/>
          </a:stretch>
        </p:blipFill>
        <p:spPr>
          <a:xfrm>
            <a:off x="326978" y="3111438"/>
            <a:ext cx="4581906" cy="3692157"/>
          </a:xfrm>
          <a:prstGeom prst="rect">
            <a:avLst/>
          </a:prstGeom>
        </p:spPr>
      </p:pic>
    </p:spTree>
    <p:extLst>
      <p:ext uri="{BB962C8B-B14F-4D97-AF65-F5344CB8AC3E}">
        <p14:creationId xmlns:p14="http://schemas.microsoft.com/office/powerpoint/2010/main" val="378064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Tijdelijke aanduiding voor afbeelding 8" descr="Afbeelding met persoon, tafel, binnen, vrouw&#10;&#10;Automatisch gegenereerde beschrijving">
            <a:extLst>
              <a:ext uri="{FF2B5EF4-FFF2-40B4-BE49-F238E27FC236}">
                <a16:creationId xmlns:a16="http://schemas.microsoft.com/office/drawing/2014/main" id="{34D6982E-CA13-4066-AAFA-6892E4B8F55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493" r="2493"/>
          <a:stretch>
            <a:fillRect/>
          </a:stretch>
        </p:blipFill>
        <p:spPr>
          <a:xfrm>
            <a:off x="3524429" y="1"/>
            <a:ext cx="8685311" cy="6858000"/>
          </a:xfrm>
        </p:spPr>
      </p:pic>
      <p:sp>
        <p:nvSpPr>
          <p:cNvPr id="2" name="Rechthoek 1">
            <a:extLst>
              <a:ext uri="{FF2B5EF4-FFF2-40B4-BE49-F238E27FC236}">
                <a16:creationId xmlns:a16="http://schemas.microsoft.com/office/drawing/2014/main" id="{68F832A6-E17B-4C7E-8437-22D9CF3BF1DF}"/>
              </a:ext>
            </a:extLst>
          </p:cNvPr>
          <p:cNvSpPr/>
          <p:nvPr/>
        </p:nvSpPr>
        <p:spPr>
          <a:xfrm>
            <a:off x="-62847" y="0"/>
            <a:ext cx="12254847"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453020D-4112-47D6-B631-9B35129D7A49}"/>
              </a:ext>
            </a:extLst>
          </p:cNvPr>
          <p:cNvSpPr txBox="1"/>
          <p:nvPr/>
        </p:nvSpPr>
        <p:spPr>
          <a:xfrm>
            <a:off x="385894" y="2533475"/>
            <a:ext cx="5573117" cy="646331"/>
          </a:xfrm>
          <a:prstGeom prst="rect">
            <a:avLst/>
          </a:prstGeom>
          <a:noFill/>
        </p:spPr>
        <p:txBody>
          <a:bodyPr wrap="square" rtlCol="0" anchor="t">
            <a:spAutoFit/>
          </a:bodyPr>
          <a:lstStyle/>
          <a:p>
            <a:endParaRPr lang="nl-NL" b="1">
              <a:solidFill>
                <a:srgbClr val="171948"/>
              </a:solidFill>
              <a:latin typeface="Arial" panose="020B0604020202020204" pitchFamily="34" charset="0"/>
              <a:cs typeface="Arial" panose="020B0604020202020204" pitchFamily="34" charset="0"/>
            </a:endParaRPr>
          </a:p>
          <a:p>
            <a:endParaRPr lang="nl-NL" b="1">
              <a:solidFill>
                <a:srgbClr val="171948"/>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20E1698-A5C9-4ECB-8050-A51B360B3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10" name="Tekstvak 9">
            <a:extLst>
              <a:ext uri="{FF2B5EF4-FFF2-40B4-BE49-F238E27FC236}">
                <a16:creationId xmlns:a16="http://schemas.microsoft.com/office/drawing/2014/main" id="{08FF5471-F99A-4235-B667-2DBFB41407A1}"/>
              </a:ext>
            </a:extLst>
          </p:cNvPr>
          <p:cNvSpPr txBox="1"/>
          <p:nvPr/>
        </p:nvSpPr>
        <p:spPr>
          <a:xfrm>
            <a:off x="385893" y="1505528"/>
            <a:ext cx="7992297" cy="2862322"/>
          </a:xfrm>
          <a:prstGeom prst="rect">
            <a:avLst/>
          </a:prstGeom>
          <a:noFill/>
        </p:spPr>
        <p:txBody>
          <a:bodyPr wrap="square" rtlCol="0" anchor="t">
            <a:spAutoFit/>
          </a:bodyPr>
          <a:lstStyle/>
          <a:p>
            <a:r>
              <a:rPr lang="nl-NL" sz="4000" b="1" dirty="0">
                <a:solidFill>
                  <a:srgbClr val="EC0064"/>
                </a:solidFill>
                <a:latin typeface="Taz"/>
                <a:cs typeface="Arial"/>
              </a:rPr>
              <a:t>Vragen?</a:t>
            </a:r>
          </a:p>
          <a:p>
            <a:endParaRPr lang="nl-NL" sz="2000" b="1" dirty="0">
              <a:solidFill>
                <a:srgbClr val="EC0064"/>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Over het lesprogramma?</a:t>
            </a:r>
          </a:p>
          <a:p>
            <a:endParaRPr lang="nl-NL" sz="2000" b="1" dirty="0">
              <a:solidFill>
                <a:srgbClr val="00BEF0"/>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Over vandaag?</a:t>
            </a:r>
          </a:p>
          <a:p>
            <a:endParaRPr lang="nl-NL" sz="2000" b="1" dirty="0">
              <a:solidFill>
                <a:srgbClr val="00BEF0"/>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Over wat het je kan opleveren?</a:t>
            </a:r>
          </a:p>
          <a:p>
            <a:endParaRPr lang="nl-NL" sz="2000" dirty="0">
              <a:solidFill>
                <a:srgbClr val="171948"/>
              </a:solidFill>
              <a:latin typeface="Arial" panose="020B0604020202020204" pitchFamily="34" charset="0"/>
              <a:cs typeface="Arial" panose="020B0604020202020204" pitchFamily="34" charset="0"/>
            </a:endParaRPr>
          </a:p>
        </p:txBody>
      </p:sp>
      <p:pic>
        <p:nvPicPr>
          <p:cNvPr id="11" name="Afbeelding 10">
            <a:extLst>
              <a:ext uri="{FF2B5EF4-FFF2-40B4-BE49-F238E27FC236}">
                <a16:creationId xmlns:a16="http://schemas.microsoft.com/office/drawing/2014/main" id="{573DC1B7-2423-4FE7-B2BF-34F59EDF4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6318" y="293372"/>
            <a:ext cx="2967015" cy="1046367"/>
          </a:xfrm>
          <a:prstGeom prst="rect">
            <a:avLst/>
          </a:prstGeom>
        </p:spPr>
      </p:pic>
    </p:spTree>
    <p:extLst>
      <p:ext uri="{BB962C8B-B14F-4D97-AF65-F5344CB8AC3E}">
        <p14:creationId xmlns:p14="http://schemas.microsoft.com/office/powerpoint/2010/main" val="237112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persoon, binnen, vrouw, man&#10;&#10;Automatisch gegenereerde beschrijving">
            <a:extLst>
              <a:ext uri="{FF2B5EF4-FFF2-40B4-BE49-F238E27FC236}">
                <a16:creationId xmlns:a16="http://schemas.microsoft.com/office/drawing/2014/main" id="{B9E58883-D11E-4EF1-88DF-BD4BBFE0CB51}"/>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9820" r="9820"/>
          <a:stretch>
            <a:fillRect/>
          </a:stretch>
        </p:blipFill>
        <p:spPr>
          <a:xfrm>
            <a:off x="3503489" y="-2527"/>
            <a:ext cx="8688512" cy="6860527"/>
          </a:xfrm>
        </p:spPr>
      </p:pic>
      <p:sp>
        <p:nvSpPr>
          <p:cNvPr id="2" name="Rechthoek 1" hidden="1">
            <a:extLst>
              <a:ext uri="{FF2B5EF4-FFF2-40B4-BE49-F238E27FC236}">
                <a16:creationId xmlns:a16="http://schemas.microsoft.com/office/drawing/2014/main" id="{22D70C78-7D05-4607-9A93-32BC2D53EE13}"/>
              </a:ext>
            </a:extLst>
          </p:cNvPr>
          <p:cNvSpPr/>
          <p:nvPr/>
        </p:nvSpPr>
        <p:spPr>
          <a:xfrm>
            <a:off x="0" y="-2527"/>
            <a:ext cx="12192000" cy="6860527"/>
          </a:xfrm>
          <a:prstGeom prst="rect">
            <a:avLst/>
          </a:prstGeom>
          <a:gradFill>
            <a:gsLst>
              <a:gs pos="100000">
                <a:schemeClr val="bg1">
                  <a:lumMod val="100000"/>
                </a:schemeClr>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C79365DD-E3FF-42E6-B8B4-26A44D700922}"/>
              </a:ext>
            </a:extLst>
          </p:cNvPr>
          <p:cNvSpPr/>
          <p:nvPr/>
        </p:nvSpPr>
        <p:spPr>
          <a:xfrm>
            <a:off x="0" y="-2527"/>
            <a:ext cx="12192000" cy="6860527"/>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D445BE5-8388-4957-AF3A-447E3039C7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11" name="Tekstvak 10">
            <a:extLst>
              <a:ext uri="{FF2B5EF4-FFF2-40B4-BE49-F238E27FC236}">
                <a16:creationId xmlns:a16="http://schemas.microsoft.com/office/drawing/2014/main" id="{88171132-1534-4757-8245-13E1A1A36C08}"/>
              </a:ext>
            </a:extLst>
          </p:cNvPr>
          <p:cNvSpPr txBox="1"/>
          <p:nvPr/>
        </p:nvSpPr>
        <p:spPr>
          <a:xfrm>
            <a:off x="385893" y="1505528"/>
            <a:ext cx="7992297" cy="1938992"/>
          </a:xfrm>
          <a:prstGeom prst="rect">
            <a:avLst/>
          </a:prstGeom>
          <a:noFill/>
        </p:spPr>
        <p:txBody>
          <a:bodyPr wrap="square" rtlCol="0" anchor="t">
            <a:spAutoFit/>
          </a:bodyPr>
          <a:lstStyle/>
          <a:p>
            <a:r>
              <a:rPr lang="nl-NL" sz="4000" b="1" dirty="0">
                <a:solidFill>
                  <a:srgbClr val="EC0064"/>
                </a:solidFill>
                <a:latin typeface="Taz"/>
                <a:cs typeface="Arial"/>
              </a:rPr>
              <a:t>Puzzel</a:t>
            </a:r>
          </a:p>
          <a:p>
            <a:endParaRPr lang="nl-NL" sz="2000" b="1" dirty="0">
              <a:solidFill>
                <a:srgbClr val="00BEF0"/>
              </a:solidFill>
              <a:latin typeface="Taz"/>
              <a:cs typeface="Arial"/>
            </a:endParaRPr>
          </a:p>
          <a:p>
            <a:r>
              <a:rPr lang="nl-NL" sz="2000" b="1" dirty="0">
                <a:solidFill>
                  <a:srgbClr val="00BEF0"/>
                </a:solidFill>
                <a:latin typeface="Taz"/>
                <a:cs typeface="Arial"/>
              </a:rPr>
              <a:t>Logische Logo Raadsel – </a:t>
            </a:r>
          </a:p>
          <a:p>
            <a:r>
              <a:rPr lang="nl-NL" sz="2000" b="1" dirty="0">
                <a:solidFill>
                  <a:srgbClr val="00BEF0"/>
                </a:solidFill>
                <a:latin typeface="Taz"/>
                <a:cs typeface="Arial"/>
              </a:rPr>
              <a:t>Los jij hem op?</a:t>
            </a:r>
            <a:endParaRPr lang="nl-NL" sz="2000" b="1" dirty="0">
              <a:solidFill>
                <a:srgbClr val="EC0064"/>
              </a:solidFill>
              <a:latin typeface="Taz"/>
              <a:cs typeface="Arial"/>
            </a:endParaRPr>
          </a:p>
          <a:p>
            <a:endParaRPr lang="nl-NL" sz="2000" dirty="0">
              <a:solidFill>
                <a:srgbClr val="171948"/>
              </a:solidFill>
              <a:latin typeface="Arial" panose="020B0604020202020204" pitchFamily="34" charset="0"/>
              <a:cs typeface="Arial" panose="020B0604020202020204" pitchFamily="34" charset="0"/>
            </a:endParaRPr>
          </a:p>
        </p:txBody>
      </p:sp>
      <p:pic>
        <p:nvPicPr>
          <p:cNvPr id="12" name="Afbeelding 11">
            <a:extLst>
              <a:ext uri="{FF2B5EF4-FFF2-40B4-BE49-F238E27FC236}">
                <a16:creationId xmlns:a16="http://schemas.microsoft.com/office/drawing/2014/main" id="{9AC4B725-21A3-4446-84DF-1A48FB01DEAB}"/>
              </a:ext>
            </a:extLst>
          </p:cNvPr>
          <p:cNvPicPr/>
          <p:nvPr/>
        </p:nvPicPr>
        <p:blipFill rotWithShape="1">
          <a:blip r:embed="rId5">
            <a:extLst>
              <a:ext uri="{28A0092B-C50C-407E-A947-70E740481C1C}">
                <a14:useLocalDpi xmlns:a14="http://schemas.microsoft.com/office/drawing/2010/main" val="0"/>
              </a:ext>
            </a:extLst>
          </a:blip>
          <a:srcRect l="6767" t="22512" r="5954" b="21670"/>
          <a:stretch/>
        </p:blipFill>
        <p:spPr bwMode="auto">
          <a:xfrm>
            <a:off x="385892" y="3211100"/>
            <a:ext cx="5133165" cy="3411145"/>
          </a:xfrm>
          <a:prstGeom prst="rect">
            <a:avLst/>
          </a:prstGeom>
          <a:noFill/>
        </p:spPr>
      </p:pic>
    </p:spTree>
    <p:extLst>
      <p:ext uri="{BB962C8B-B14F-4D97-AF65-F5344CB8AC3E}">
        <p14:creationId xmlns:p14="http://schemas.microsoft.com/office/powerpoint/2010/main" val="70298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C89CE6F-E019-4AE9-93D8-504A1D04C706}"/>
              </a:ext>
            </a:extLst>
          </p:cNvPr>
          <p:cNvPicPr>
            <a:picLocks noChangeAspect="1"/>
          </p:cNvPicPr>
          <p:nvPr/>
        </p:nvPicPr>
        <p:blipFill>
          <a:blip r:embed="rId3"/>
          <a:stretch>
            <a:fillRect/>
          </a:stretch>
        </p:blipFill>
        <p:spPr>
          <a:xfrm>
            <a:off x="3492341" y="0"/>
            <a:ext cx="9822129" cy="6858000"/>
          </a:xfrm>
          <a:prstGeom prst="rect">
            <a:avLst/>
          </a:prstGeom>
        </p:spPr>
      </p:pic>
      <p:sp>
        <p:nvSpPr>
          <p:cNvPr id="2" name="Rechthoek 1" hidden="1">
            <a:extLst>
              <a:ext uri="{FF2B5EF4-FFF2-40B4-BE49-F238E27FC236}">
                <a16:creationId xmlns:a16="http://schemas.microsoft.com/office/drawing/2014/main" id="{7C15EDDD-4B81-40FA-B4E2-659BCD3701FA}"/>
              </a:ext>
            </a:extLst>
          </p:cNvPr>
          <p:cNvSpPr/>
          <p:nvPr/>
        </p:nvSpPr>
        <p:spPr>
          <a:xfrm>
            <a:off x="0" y="0"/>
            <a:ext cx="1389751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FDFAEDB0-96BF-4F38-B560-2120558F0A77}"/>
              </a:ext>
            </a:extLst>
          </p:cNvPr>
          <p:cNvSpPr/>
          <p:nvPr/>
        </p:nvSpPr>
        <p:spPr>
          <a:xfrm>
            <a:off x="0" y="0"/>
            <a:ext cx="1331447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6453020D-4112-47D6-B631-9B35129D7A49}"/>
              </a:ext>
            </a:extLst>
          </p:cNvPr>
          <p:cNvSpPr txBox="1"/>
          <p:nvPr/>
        </p:nvSpPr>
        <p:spPr>
          <a:xfrm>
            <a:off x="416717" y="2543749"/>
            <a:ext cx="4496499" cy="646331"/>
          </a:xfrm>
          <a:prstGeom prst="rect">
            <a:avLst/>
          </a:prstGeom>
          <a:noFill/>
        </p:spPr>
        <p:txBody>
          <a:bodyPr wrap="square" rtlCol="0" anchor="t">
            <a:spAutoFit/>
          </a:bodyPr>
          <a:lstStyle/>
          <a:p>
            <a:endParaRPr lang="nl-NL" b="1" dirty="0">
              <a:solidFill>
                <a:srgbClr val="171948"/>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nl-NL" b="1" dirty="0">
              <a:solidFill>
                <a:srgbClr val="171948"/>
              </a:solidFill>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FB463C04-EB67-450E-B717-9BFA1C9F0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97" y="185351"/>
            <a:ext cx="2734948" cy="1941813"/>
          </a:xfrm>
          <a:prstGeom prst="rect">
            <a:avLst/>
          </a:prstGeom>
        </p:spPr>
      </p:pic>
      <p:sp>
        <p:nvSpPr>
          <p:cNvPr id="7" name="Tekstvak 6">
            <a:extLst>
              <a:ext uri="{FF2B5EF4-FFF2-40B4-BE49-F238E27FC236}">
                <a16:creationId xmlns:a16="http://schemas.microsoft.com/office/drawing/2014/main" id="{CD017E90-5DF4-47F2-B467-6787FBF1DDD8}"/>
              </a:ext>
            </a:extLst>
          </p:cNvPr>
          <p:cNvSpPr txBox="1"/>
          <p:nvPr/>
        </p:nvSpPr>
        <p:spPr>
          <a:xfrm>
            <a:off x="565508" y="1766786"/>
            <a:ext cx="7992297" cy="3785652"/>
          </a:xfrm>
          <a:prstGeom prst="rect">
            <a:avLst/>
          </a:prstGeom>
          <a:noFill/>
        </p:spPr>
        <p:txBody>
          <a:bodyPr wrap="square" rtlCol="0" anchor="t">
            <a:spAutoFit/>
          </a:bodyPr>
          <a:lstStyle/>
          <a:p>
            <a:r>
              <a:rPr lang="nl-NL" sz="4000" b="1" dirty="0">
                <a:solidFill>
                  <a:srgbClr val="EC0064"/>
                </a:solidFill>
                <a:latin typeface="Taz"/>
                <a:cs typeface="Arial"/>
              </a:rPr>
              <a:t>Dragon’s Den</a:t>
            </a:r>
          </a:p>
          <a:p>
            <a:pPr marL="1143000" indent="-1143000">
              <a:buFont typeface="Arial" panose="020B0604020202020204" pitchFamily="34" charset="0"/>
              <a:buChar char="•"/>
            </a:pPr>
            <a:endParaRPr lang="nl-NL" sz="2000" b="1" dirty="0">
              <a:solidFill>
                <a:srgbClr val="EC0064"/>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Wie van de Dragon’s wil investeren denk je?</a:t>
            </a:r>
          </a:p>
          <a:p>
            <a:endParaRPr lang="nl-NL" sz="2000" b="1" dirty="0">
              <a:solidFill>
                <a:srgbClr val="00BEF0"/>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Wie van jullie zou zijn/haar geld hierin steken?</a:t>
            </a:r>
          </a:p>
          <a:p>
            <a:endParaRPr lang="nl-NL" sz="2000" b="1" dirty="0">
              <a:solidFill>
                <a:srgbClr val="00BEF0"/>
              </a:solidFill>
              <a:latin typeface="Taz"/>
              <a:cs typeface="Arial"/>
            </a:endParaRPr>
          </a:p>
          <a:p>
            <a:pPr marL="342900" indent="-342900">
              <a:buFont typeface="Arial" panose="020B0604020202020204" pitchFamily="34" charset="0"/>
              <a:buChar char="•"/>
            </a:pPr>
            <a:r>
              <a:rPr lang="nl-NL" sz="2000" b="1" dirty="0">
                <a:solidFill>
                  <a:srgbClr val="00BEF0"/>
                </a:solidFill>
                <a:latin typeface="Taz"/>
                <a:cs typeface="Arial"/>
              </a:rPr>
              <a:t>Waarom wel/niet?</a:t>
            </a:r>
          </a:p>
          <a:p>
            <a:pPr marL="342900" indent="-342900">
              <a:buFont typeface="Arial" panose="020B0604020202020204" pitchFamily="34" charset="0"/>
              <a:buChar char="•"/>
            </a:pPr>
            <a:endParaRPr lang="nl-NL" sz="2000" b="1" dirty="0">
              <a:solidFill>
                <a:srgbClr val="00BEF0"/>
              </a:solidFill>
              <a:latin typeface="Taz"/>
              <a:cs typeface="Arial"/>
            </a:endParaRPr>
          </a:p>
          <a:p>
            <a:r>
              <a:rPr lang="nl-NL" sz="2000" b="1" dirty="0">
                <a:solidFill>
                  <a:srgbClr val="00BEF0"/>
                </a:solidFill>
                <a:latin typeface="Taz"/>
                <a:cs typeface="Arial"/>
              </a:rPr>
              <a:t>	</a:t>
            </a:r>
          </a:p>
          <a:p>
            <a:r>
              <a:rPr lang="nl-NL" sz="2000" b="1" dirty="0">
                <a:solidFill>
                  <a:srgbClr val="00BEF0"/>
                </a:solidFill>
                <a:latin typeface="Taz"/>
                <a:cs typeface="Arial"/>
              </a:rPr>
              <a:t>FRAGMENT </a:t>
            </a:r>
            <a:r>
              <a:rPr lang="nl-NL" sz="2000" b="1" dirty="0">
                <a:solidFill>
                  <a:srgbClr val="00BEF0"/>
                </a:solidFill>
                <a:latin typeface="Taz"/>
                <a:cs typeface="Arial"/>
                <a:hlinkClick r:id="rId5"/>
              </a:rPr>
              <a:t>DRAGONS’ DEN</a:t>
            </a:r>
            <a:endParaRPr lang="nl-NL" sz="2000" dirty="0">
              <a:solidFill>
                <a:srgbClr val="00BEF0"/>
              </a:solidFill>
              <a:latin typeface="Taz" panose="020B0500040502020204" pitchFamily="34" charset="0"/>
              <a:cs typeface="Arial" panose="020B0604020202020204" pitchFamily="34" charset="0"/>
            </a:endParaRPr>
          </a:p>
          <a:p>
            <a:endParaRPr lang="nl-NL" sz="2000" dirty="0">
              <a:solidFill>
                <a:srgbClr val="1719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64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down)">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wipe(down)">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wipe(down)">
                                      <p:cBhvr>
                                        <p:cTn id="17" dur="500"/>
                                        <p:tgtEl>
                                          <p:spTgt spid="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wipe(down)">
                                      <p:cBhvr>
                                        <p:cTn id="22" dur="500"/>
                                        <p:tgtEl>
                                          <p:spTgt spid="7">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wipe(down)">
                                      <p:cBhvr>
                                        <p:cTn id="2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7" name="Tekstvak 6">
            <a:extLst>
              <a:ext uri="{FF2B5EF4-FFF2-40B4-BE49-F238E27FC236}">
                <a16:creationId xmlns:a16="http://schemas.microsoft.com/office/drawing/2014/main" id="{00AD3F0E-D683-4A0E-BBF3-A0C8462D69B8}"/>
              </a:ext>
            </a:extLst>
          </p:cNvPr>
          <p:cNvSpPr txBox="1"/>
          <p:nvPr/>
        </p:nvSpPr>
        <p:spPr>
          <a:xfrm>
            <a:off x="1" y="1505528"/>
            <a:ext cx="12192000" cy="4924425"/>
          </a:xfrm>
          <a:prstGeom prst="rect">
            <a:avLst/>
          </a:prstGeom>
          <a:noFill/>
        </p:spPr>
        <p:txBody>
          <a:bodyPr wrap="square" rtlCol="0" anchor="t">
            <a:spAutoFit/>
          </a:bodyPr>
          <a:lstStyle/>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pPr marL="342900" lvl="0" indent="-342900">
              <a:buFont typeface="Arial" panose="020B0604020202020204" pitchFamily="34" charset="0"/>
              <a:buChar char="•"/>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r>
              <a:rPr lang="nl-NL" sz="2000">
                <a:solidFill>
                  <a:srgbClr val="6E1EA0"/>
                </a:solidFill>
                <a:latin typeface="Taz" panose="020B0500040502020204" pitchFamily="34" charset="0"/>
              </a:rPr>
              <a:t>	         </a:t>
            </a:r>
            <a:r>
              <a:rPr lang="nl-NL" sz="2400">
                <a:solidFill>
                  <a:srgbClr val="00BEF0"/>
                </a:solidFill>
                <a:latin typeface="Taz" panose="020B0500040502020204" pitchFamily="34" charset="0"/>
              </a:rPr>
              <a:t>Linkerkant leslokaal: ja 			         Rechterkant leslokaal: nee</a:t>
            </a:r>
          </a:p>
          <a:p>
            <a:pPr lvl="0">
              <a:defRPr/>
            </a:pPr>
            <a:endParaRPr lang="nl-NL" sz="2400">
              <a:solidFill>
                <a:srgbClr val="6E1EA0"/>
              </a:solidFill>
              <a:latin typeface="Taz" panose="020B0500040502020204" pitchFamily="34" charset="0"/>
            </a:endParaRPr>
          </a:p>
          <a:p>
            <a:pPr lvl="0">
              <a:defRPr/>
            </a:pPr>
            <a:endParaRPr lang="nl-NL" sz="2400">
              <a:solidFill>
                <a:srgbClr val="6E1EA0"/>
              </a:solidFill>
              <a:latin typeface="Taz" panose="020B0500040502020204" pitchFamily="34" charset="0"/>
            </a:endParaRPr>
          </a:p>
          <a:p>
            <a:pPr lvl="0" algn="ctr">
              <a:defRPr/>
            </a:pPr>
            <a:r>
              <a:rPr lang="nl-NL" sz="2400">
                <a:solidFill>
                  <a:srgbClr val="6E1EA0"/>
                </a:solidFill>
                <a:latin typeface="Taz" panose="020B0500040502020204" pitchFamily="34" charset="0"/>
              </a:rPr>
              <a:t>Vraag 1: Heb jij er wel eens aan gedacht om ondernemer te worden?</a:t>
            </a:r>
            <a:br>
              <a:rPr lang="nl-NL" sz="2400">
                <a:solidFill>
                  <a:srgbClr val="6E1EA0"/>
                </a:solidFill>
                <a:latin typeface="Taz" panose="020B0500040502020204" pitchFamily="34" charset="0"/>
                <a:cs typeface="Arial" panose="020B0604020202020204" pitchFamily="34" charset="0"/>
              </a:rPr>
            </a:br>
            <a:endParaRPr lang="nl-NL" sz="2400">
              <a:solidFill>
                <a:srgbClr val="6E1EA0"/>
              </a:solidFill>
              <a:latin typeface="Taz" panose="020B0500040502020204" pitchFamily="34" charset="0"/>
              <a:cs typeface="Arial" panose="020B0604020202020204" pitchFamily="34" charset="0"/>
            </a:endParaRPr>
          </a:p>
        </p:txBody>
      </p:sp>
      <p:pic>
        <p:nvPicPr>
          <p:cNvPr id="14" name="Afbeelding 13">
            <a:extLst>
              <a:ext uri="{FF2B5EF4-FFF2-40B4-BE49-F238E27FC236}">
                <a16:creationId xmlns:a16="http://schemas.microsoft.com/office/drawing/2014/main" id="{EB3E9EFD-EEB4-46E6-A91D-3998E5FCB836}"/>
              </a:ext>
            </a:extLst>
          </p:cNvPr>
          <p:cNvPicPr>
            <a:picLocks noChangeAspect="1"/>
          </p:cNvPicPr>
          <p:nvPr/>
        </p:nvPicPr>
        <p:blipFill>
          <a:blip r:embed="rId4"/>
          <a:stretch>
            <a:fillRect/>
          </a:stretch>
        </p:blipFill>
        <p:spPr>
          <a:xfrm>
            <a:off x="1058327" y="1952624"/>
            <a:ext cx="4486275" cy="2562225"/>
          </a:xfrm>
          <a:prstGeom prst="rect">
            <a:avLst/>
          </a:prstGeom>
        </p:spPr>
      </p:pic>
      <p:pic>
        <p:nvPicPr>
          <p:cNvPr id="16" name="Afbeelding 15">
            <a:extLst>
              <a:ext uri="{FF2B5EF4-FFF2-40B4-BE49-F238E27FC236}">
                <a16:creationId xmlns:a16="http://schemas.microsoft.com/office/drawing/2014/main" id="{E59C4A3F-71A7-4175-809A-75F79E6AC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565" y="1952624"/>
            <a:ext cx="4486275" cy="2562225"/>
          </a:xfrm>
          <a:prstGeom prst="rect">
            <a:avLst/>
          </a:prstGeom>
        </p:spPr>
      </p:pic>
      <p:sp>
        <p:nvSpPr>
          <p:cNvPr id="17" name="Tekstvak 16">
            <a:extLst>
              <a:ext uri="{FF2B5EF4-FFF2-40B4-BE49-F238E27FC236}">
                <a16:creationId xmlns:a16="http://schemas.microsoft.com/office/drawing/2014/main" id="{4D4A87E2-933C-40A1-B650-F619ED03F113}"/>
              </a:ext>
            </a:extLst>
          </p:cNvPr>
          <p:cNvSpPr txBox="1"/>
          <p:nvPr/>
        </p:nvSpPr>
        <p:spPr>
          <a:xfrm>
            <a:off x="3301465" y="596766"/>
            <a:ext cx="8504641" cy="461665"/>
          </a:xfrm>
          <a:prstGeom prst="rect">
            <a:avLst/>
          </a:prstGeom>
          <a:noFill/>
        </p:spPr>
        <p:txBody>
          <a:bodyPr wrap="square" rtlCol="0">
            <a:spAutoFit/>
          </a:bodyPr>
          <a:lstStyle/>
          <a:p>
            <a:pPr algn="r"/>
            <a:r>
              <a:rPr lang="nl-NL" sz="2400" b="1">
                <a:solidFill>
                  <a:srgbClr val="F08200"/>
                </a:solidFill>
                <a:latin typeface="Taz" panose="020B0500040502020204" pitchFamily="34" charset="0"/>
                <a:cs typeface="Arial" panose="020B0604020202020204" pitchFamily="34" charset="0"/>
              </a:rPr>
              <a:t>Opwarmertje - Vragen voor jou …</a:t>
            </a:r>
          </a:p>
        </p:txBody>
      </p:sp>
    </p:spTree>
    <p:extLst>
      <p:ext uri="{BB962C8B-B14F-4D97-AF65-F5344CB8AC3E}">
        <p14:creationId xmlns:p14="http://schemas.microsoft.com/office/powerpoint/2010/main" val="308611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3" end="13"/>
                                            </p:txEl>
                                          </p:spTgt>
                                        </p:tgtEl>
                                        <p:attrNameLst>
                                          <p:attrName>style.visibility</p:attrName>
                                        </p:attrNameLst>
                                      </p:cBhvr>
                                      <p:to>
                                        <p:strVal val="visible"/>
                                      </p:to>
                                    </p:set>
                                    <p:anim calcmode="lin" valueType="num">
                                      <p:cBhvr additive="base">
                                        <p:cTn id="7"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7" name="Tekstvak 6">
            <a:extLst>
              <a:ext uri="{FF2B5EF4-FFF2-40B4-BE49-F238E27FC236}">
                <a16:creationId xmlns:a16="http://schemas.microsoft.com/office/drawing/2014/main" id="{00AD3F0E-D683-4A0E-BBF3-A0C8462D69B8}"/>
              </a:ext>
            </a:extLst>
          </p:cNvPr>
          <p:cNvSpPr txBox="1"/>
          <p:nvPr/>
        </p:nvSpPr>
        <p:spPr>
          <a:xfrm>
            <a:off x="0" y="1505528"/>
            <a:ext cx="12191999" cy="5047536"/>
          </a:xfrm>
          <a:prstGeom prst="rect">
            <a:avLst/>
          </a:prstGeom>
          <a:noFill/>
        </p:spPr>
        <p:txBody>
          <a:bodyPr wrap="square" rtlCol="0" anchor="t">
            <a:spAutoFit/>
          </a:bodyPr>
          <a:lstStyle/>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pPr marL="342900" lvl="0" indent="-342900">
              <a:buFont typeface="Arial" panose="020B0604020202020204" pitchFamily="34" charset="0"/>
              <a:buChar char="•"/>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r>
              <a:rPr lang="nl-NL" sz="2000">
                <a:solidFill>
                  <a:srgbClr val="6E1EA0"/>
                </a:solidFill>
                <a:latin typeface="Taz" panose="020B0500040502020204" pitchFamily="34" charset="0"/>
              </a:rPr>
              <a:t>	         </a:t>
            </a:r>
            <a:r>
              <a:rPr lang="nl-NL" sz="2400">
                <a:solidFill>
                  <a:srgbClr val="00BEF0"/>
                </a:solidFill>
                <a:latin typeface="Taz" panose="020B0500040502020204" pitchFamily="34" charset="0"/>
              </a:rPr>
              <a:t>Linkerkant leslokaal: ja 			         Rechterkant leslokaal: nee</a:t>
            </a:r>
          </a:p>
          <a:p>
            <a:pPr lvl="0">
              <a:defRPr/>
            </a:pPr>
            <a:endParaRPr lang="nl-NL" sz="2400">
              <a:solidFill>
                <a:srgbClr val="6E1EA0"/>
              </a:solidFill>
              <a:latin typeface="Taz" panose="020B0500040502020204" pitchFamily="34" charset="0"/>
            </a:endParaRPr>
          </a:p>
          <a:p>
            <a:pPr lvl="0">
              <a:defRPr/>
            </a:pPr>
            <a:endParaRPr lang="nl-NL" sz="2400">
              <a:solidFill>
                <a:srgbClr val="6E1EA0"/>
              </a:solidFill>
              <a:latin typeface="Taz" panose="020B0500040502020204" pitchFamily="34" charset="0"/>
            </a:endParaRPr>
          </a:p>
          <a:p>
            <a:pPr algn="ctr">
              <a:defRPr/>
            </a:pPr>
            <a:r>
              <a:rPr lang="nl-NL" sz="2400">
                <a:solidFill>
                  <a:srgbClr val="6E1EA0"/>
                </a:solidFill>
                <a:latin typeface="Taz" panose="020B0500040502020204" pitchFamily="34" charset="0"/>
              </a:rPr>
              <a:t>Vraag 2: Is er iemand ondernemer binnen jouw familie? Wie?</a:t>
            </a:r>
            <a:br>
              <a:rPr lang="nl-NL" sz="2400">
                <a:solidFill>
                  <a:srgbClr val="6E1EA0"/>
                </a:solidFill>
                <a:latin typeface="Taz" panose="020B0500040502020204" pitchFamily="34" charset="0"/>
              </a:rPr>
            </a:br>
            <a:endParaRPr lang="nl-NL" sz="3200">
              <a:solidFill>
                <a:srgbClr val="6E1EA0"/>
              </a:solidFill>
              <a:latin typeface="Taz" panose="020B0500040502020204" pitchFamily="34" charset="0"/>
            </a:endParaRPr>
          </a:p>
        </p:txBody>
      </p:sp>
      <p:pic>
        <p:nvPicPr>
          <p:cNvPr id="14" name="Afbeelding 13">
            <a:extLst>
              <a:ext uri="{FF2B5EF4-FFF2-40B4-BE49-F238E27FC236}">
                <a16:creationId xmlns:a16="http://schemas.microsoft.com/office/drawing/2014/main" id="{EB3E9EFD-EEB4-46E6-A91D-3998E5FCB836}"/>
              </a:ext>
            </a:extLst>
          </p:cNvPr>
          <p:cNvPicPr>
            <a:picLocks noChangeAspect="1"/>
          </p:cNvPicPr>
          <p:nvPr/>
        </p:nvPicPr>
        <p:blipFill>
          <a:blip r:embed="rId4"/>
          <a:stretch>
            <a:fillRect/>
          </a:stretch>
        </p:blipFill>
        <p:spPr>
          <a:xfrm>
            <a:off x="1058327" y="1952624"/>
            <a:ext cx="4486275" cy="2562225"/>
          </a:xfrm>
          <a:prstGeom prst="rect">
            <a:avLst/>
          </a:prstGeom>
        </p:spPr>
      </p:pic>
      <p:pic>
        <p:nvPicPr>
          <p:cNvPr id="16" name="Afbeelding 15">
            <a:extLst>
              <a:ext uri="{FF2B5EF4-FFF2-40B4-BE49-F238E27FC236}">
                <a16:creationId xmlns:a16="http://schemas.microsoft.com/office/drawing/2014/main" id="{E59C4A3F-71A7-4175-809A-75F79E6AC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565" y="1952624"/>
            <a:ext cx="4486275" cy="2562225"/>
          </a:xfrm>
          <a:prstGeom prst="rect">
            <a:avLst/>
          </a:prstGeom>
        </p:spPr>
      </p:pic>
      <p:sp>
        <p:nvSpPr>
          <p:cNvPr id="17" name="Tekstvak 16">
            <a:extLst>
              <a:ext uri="{FF2B5EF4-FFF2-40B4-BE49-F238E27FC236}">
                <a16:creationId xmlns:a16="http://schemas.microsoft.com/office/drawing/2014/main" id="{4D4A87E2-933C-40A1-B650-F619ED03F113}"/>
              </a:ext>
            </a:extLst>
          </p:cNvPr>
          <p:cNvSpPr txBox="1"/>
          <p:nvPr/>
        </p:nvSpPr>
        <p:spPr>
          <a:xfrm>
            <a:off x="3301465" y="596766"/>
            <a:ext cx="8504641" cy="461665"/>
          </a:xfrm>
          <a:prstGeom prst="rect">
            <a:avLst/>
          </a:prstGeom>
          <a:noFill/>
        </p:spPr>
        <p:txBody>
          <a:bodyPr wrap="square" rtlCol="0">
            <a:spAutoFit/>
          </a:bodyPr>
          <a:lstStyle/>
          <a:p>
            <a:pPr algn="r"/>
            <a:r>
              <a:rPr lang="nl-NL" sz="2400" b="1">
                <a:solidFill>
                  <a:srgbClr val="F08200"/>
                </a:solidFill>
                <a:latin typeface="Taz" panose="020B0500040502020204" pitchFamily="34" charset="0"/>
                <a:cs typeface="Arial" panose="020B0604020202020204" pitchFamily="34" charset="0"/>
              </a:rPr>
              <a:t>Opwarmertje - Vragen voor jou …</a:t>
            </a:r>
          </a:p>
        </p:txBody>
      </p:sp>
    </p:spTree>
    <p:extLst>
      <p:ext uri="{BB962C8B-B14F-4D97-AF65-F5344CB8AC3E}">
        <p14:creationId xmlns:p14="http://schemas.microsoft.com/office/powerpoint/2010/main" val="306466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7" name="Tekstvak 6">
            <a:extLst>
              <a:ext uri="{FF2B5EF4-FFF2-40B4-BE49-F238E27FC236}">
                <a16:creationId xmlns:a16="http://schemas.microsoft.com/office/drawing/2014/main" id="{00AD3F0E-D683-4A0E-BBF3-A0C8462D69B8}"/>
              </a:ext>
            </a:extLst>
          </p:cNvPr>
          <p:cNvSpPr txBox="1"/>
          <p:nvPr/>
        </p:nvSpPr>
        <p:spPr>
          <a:xfrm>
            <a:off x="0" y="1505528"/>
            <a:ext cx="12191999" cy="5293757"/>
          </a:xfrm>
          <a:prstGeom prst="rect">
            <a:avLst/>
          </a:prstGeom>
          <a:noFill/>
        </p:spPr>
        <p:txBody>
          <a:bodyPr wrap="square" rtlCol="0" anchor="t">
            <a:spAutoFit/>
          </a:bodyPr>
          <a:lstStyle/>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pPr marL="342900" lvl="0" indent="-342900">
              <a:buFont typeface="Arial" panose="020B0604020202020204" pitchFamily="34" charset="0"/>
              <a:buChar char="•"/>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r>
              <a:rPr lang="nl-NL" sz="2000">
                <a:solidFill>
                  <a:srgbClr val="6E1EA0"/>
                </a:solidFill>
                <a:latin typeface="Taz" panose="020B0500040502020204" pitchFamily="34" charset="0"/>
              </a:rPr>
              <a:t>	         </a:t>
            </a:r>
            <a:r>
              <a:rPr lang="nl-NL" sz="2400">
                <a:solidFill>
                  <a:srgbClr val="00BEF0"/>
                </a:solidFill>
                <a:latin typeface="Taz" panose="020B0500040502020204" pitchFamily="34" charset="0"/>
              </a:rPr>
              <a:t>Linkerkant leslokaal: ja 			         Rechterkant leslokaal: nee</a:t>
            </a:r>
          </a:p>
          <a:p>
            <a:pPr lvl="0">
              <a:defRPr/>
            </a:pPr>
            <a:endParaRPr lang="nl-NL" sz="2400">
              <a:solidFill>
                <a:srgbClr val="6E1EA0"/>
              </a:solidFill>
              <a:latin typeface="Taz" panose="020B0500040502020204" pitchFamily="34" charset="0"/>
            </a:endParaRPr>
          </a:p>
          <a:p>
            <a:pPr lvl="0">
              <a:defRPr/>
            </a:pPr>
            <a:endParaRPr lang="nl-NL" sz="2400">
              <a:solidFill>
                <a:srgbClr val="6E1EA0"/>
              </a:solidFill>
              <a:latin typeface="Taz" panose="020B0500040502020204" pitchFamily="34" charset="0"/>
            </a:endParaRPr>
          </a:p>
          <a:p>
            <a:pPr algn="ctr"/>
            <a:r>
              <a:rPr lang="nl-NL" sz="2400">
                <a:solidFill>
                  <a:srgbClr val="6E1EA0"/>
                </a:solidFill>
                <a:latin typeface="Taz" panose="020B0500040502020204" pitchFamily="34" charset="0"/>
              </a:rPr>
              <a:t>Vraag 3: Ken je een bekende Nederlander die ook ondernemer is? Wie?</a:t>
            </a:r>
            <a:br>
              <a:rPr lang="nl-NL" sz="2400">
                <a:solidFill>
                  <a:srgbClr val="6E1EA0"/>
                </a:solidFill>
                <a:latin typeface="Taz" panose="020B0500040502020204" pitchFamily="34" charset="0"/>
              </a:rPr>
            </a:br>
            <a:br>
              <a:rPr lang="nl-NL" sz="2400">
                <a:solidFill>
                  <a:srgbClr val="6E1EA0"/>
                </a:solidFill>
                <a:latin typeface="Taz" panose="020B0500040502020204" pitchFamily="34" charset="0"/>
                <a:cs typeface="Arial" panose="020B0604020202020204" pitchFamily="34" charset="0"/>
              </a:rPr>
            </a:br>
            <a:endParaRPr lang="nl-NL" sz="2400">
              <a:solidFill>
                <a:srgbClr val="6E1EA0"/>
              </a:solidFill>
              <a:latin typeface="Taz" panose="020B0500040502020204" pitchFamily="34" charset="0"/>
              <a:cs typeface="Arial" panose="020B0604020202020204" pitchFamily="34" charset="0"/>
            </a:endParaRPr>
          </a:p>
        </p:txBody>
      </p:sp>
      <p:pic>
        <p:nvPicPr>
          <p:cNvPr id="14" name="Afbeelding 13">
            <a:extLst>
              <a:ext uri="{FF2B5EF4-FFF2-40B4-BE49-F238E27FC236}">
                <a16:creationId xmlns:a16="http://schemas.microsoft.com/office/drawing/2014/main" id="{EB3E9EFD-EEB4-46E6-A91D-3998E5FCB836}"/>
              </a:ext>
            </a:extLst>
          </p:cNvPr>
          <p:cNvPicPr>
            <a:picLocks noChangeAspect="1"/>
          </p:cNvPicPr>
          <p:nvPr/>
        </p:nvPicPr>
        <p:blipFill>
          <a:blip r:embed="rId4"/>
          <a:stretch>
            <a:fillRect/>
          </a:stretch>
        </p:blipFill>
        <p:spPr>
          <a:xfrm>
            <a:off x="1058327" y="1952624"/>
            <a:ext cx="4486275" cy="2562225"/>
          </a:xfrm>
          <a:prstGeom prst="rect">
            <a:avLst/>
          </a:prstGeom>
        </p:spPr>
      </p:pic>
      <p:pic>
        <p:nvPicPr>
          <p:cNvPr id="16" name="Afbeelding 15">
            <a:extLst>
              <a:ext uri="{FF2B5EF4-FFF2-40B4-BE49-F238E27FC236}">
                <a16:creationId xmlns:a16="http://schemas.microsoft.com/office/drawing/2014/main" id="{E59C4A3F-71A7-4175-809A-75F79E6AC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565" y="1952624"/>
            <a:ext cx="4486275" cy="2562225"/>
          </a:xfrm>
          <a:prstGeom prst="rect">
            <a:avLst/>
          </a:prstGeom>
        </p:spPr>
      </p:pic>
      <p:sp>
        <p:nvSpPr>
          <p:cNvPr id="17" name="Tekstvak 16">
            <a:extLst>
              <a:ext uri="{FF2B5EF4-FFF2-40B4-BE49-F238E27FC236}">
                <a16:creationId xmlns:a16="http://schemas.microsoft.com/office/drawing/2014/main" id="{4D4A87E2-933C-40A1-B650-F619ED03F113}"/>
              </a:ext>
            </a:extLst>
          </p:cNvPr>
          <p:cNvSpPr txBox="1"/>
          <p:nvPr/>
        </p:nvSpPr>
        <p:spPr>
          <a:xfrm>
            <a:off x="3301465" y="596766"/>
            <a:ext cx="8504641" cy="461665"/>
          </a:xfrm>
          <a:prstGeom prst="rect">
            <a:avLst/>
          </a:prstGeom>
          <a:noFill/>
        </p:spPr>
        <p:txBody>
          <a:bodyPr wrap="square" rtlCol="0">
            <a:spAutoFit/>
          </a:bodyPr>
          <a:lstStyle/>
          <a:p>
            <a:pPr algn="r"/>
            <a:r>
              <a:rPr lang="nl-NL" sz="2400" b="1">
                <a:solidFill>
                  <a:srgbClr val="F08200"/>
                </a:solidFill>
                <a:latin typeface="Taz" panose="020B0500040502020204" pitchFamily="34" charset="0"/>
                <a:cs typeface="Arial" panose="020B0604020202020204" pitchFamily="34" charset="0"/>
              </a:rPr>
              <a:t>Opwarmertje - Vragen voor jou …</a:t>
            </a:r>
          </a:p>
        </p:txBody>
      </p:sp>
    </p:spTree>
    <p:extLst>
      <p:ext uri="{BB962C8B-B14F-4D97-AF65-F5344CB8AC3E}">
        <p14:creationId xmlns:p14="http://schemas.microsoft.com/office/powerpoint/2010/main" val="256248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7" name="Tekstvak 6">
            <a:extLst>
              <a:ext uri="{FF2B5EF4-FFF2-40B4-BE49-F238E27FC236}">
                <a16:creationId xmlns:a16="http://schemas.microsoft.com/office/drawing/2014/main" id="{00AD3F0E-D683-4A0E-BBF3-A0C8462D69B8}"/>
              </a:ext>
            </a:extLst>
          </p:cNvPr>
          <p:cNvSpPr txBox="1"/>
          <p:nvPr/>
        </p:nvSpPr>
        <p:spPr>
          <a:xfrm>
            <a:off x="0" y="1505528"/>
            <a:ext cx="12191999" cy="4924425"/>
          </a:xfrm>
          <a:prstGeom prst="rect">
            <a:avLst/>
          </a:prstGeom>
          <a:noFill/>
        </p:spPr>
        <p:txBody>
          <a:bodyPr wrap="square" rtlCol="0" anchor="t">
            <a:spAutoFit/>
          </a:bodyPr>
          <a:lstStyle/>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pPr marL="342900" lvl="0" indent="-342900">
              <a:buFont typeface="Arial" panose="020B0604020202020204" pitchFamily="34" charset="0"/>
              <a:buChar char="•"/>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r>
              <a:rPr lang="nl-NL" sz="2000">
                <a:solidFill>
                  <a:srgbClr val="6E1EA0"/>
                </a:solidFill>
                <a:latin typeface="Taz" panose="020B0500040502020204" pitchFamily="34" charset="0"/>
              </a:rPr>
              <a:t>	         </a:t>
            </a:r>
            <a:r>
              <a:rPr lang="nl-NL" sz="2400">
                <a:solidFill>
                  <a:srgbClr val="00BEF0"/>
                </a:solidFill>
                <a:latin typeface="Taz" panose="020B0500040502020204" pitchFamily="34" charset="0"/>
              </a:rPr>
              <a:t>Linkerkant leslokaal: ja 			         Rechterkant leslokaal: nee</a:t>
            </a:r>
          </a:p>
          <a:p>
            <a:pPr lvl="0">
              <a:defRPr/>
            </a:pPr>
            <a:endParaRPr lang="nl-NL" sz="2400">
              <a:solidFill>
                <a:srgbClr val="6E1EA0"/>
              </a:solidFill>
              <a:latin typeface="Taz" panose="020B0500040502020204" pitchFamily="34" charset="0"/>
            </a:endParaRPr>
          </a:p>
          <a:p>
            <a:pPr lvl="0">
              <a:defRPr/>
            </a:pPr>
            <a:endParaRPr lang="nl-NL" sz="2400">
              <a:solidFill>
                <a:srgbClr val="6E1EA0"/>
              </a:solidFill>
              <a:latin typeface="Taz" panose="020B0500040502020204" pitchFamily="34" charset="0"/>
            </a:endParaRPr>
          </a:p>
          <a:p>
            <a:pPr algn="ctr"/>
            <a:r>
              <a:rPr lang="nl-NL" sz="2400">
                <a:solidFill>
                  <a:srgbClr val="6E1EA0"/>
                </a:solidFill>
                <a:latin typeface="Taz" panose="020B0500040502020204" pitchFamily="34" charset="0"/>
              </a:rPr>
              <a:t>Vraag 4: Weet je al zeker dat je voor jezelf wilt beginnen?</a:t>
            </a:r>
            <a:endParaRPr lang="nl-NL" sz="3200">
              <a:solidFill>
                <a:srgbClr val="6E1EA0"/>
              </a:solidFill>
              <a:latin typeface="Taz" panose="020B0500040502020204" pitchFamily="34" charset="0"/>
            </a:endParaRPr>
          </a:p>
          <a:p>
            <a:pPr lvl="0" algn="ctr">
              <a:defRPr/>
            </a:pPr>
            <a:endParaRPr lang="nl-NL" sz="2400">
              <a:solidFill>
                <a:srgbClr val="6E1EA0"/>
              </a:solidFill>
              <a:latin typeface="Taz" panose="020B0500040502020204" pitchFamily="34" charset="0"/>
              <a:cs typeface="Arial" panose="020B0604020202020204" pitchFamily="34" charset="0"/>
            </a:endParaRPr>
          </a:p>
        </p:txBody>
      </p:sp>
      <p:pic>
        <p:nvPicPr>
          <p:cNvPr id="14" name="Afbeelding 13">
            <a:extLst>
              <a:ext uri="{FF2B5EF4-FFF2-40B4-BE49-F238E27FC236}">
                <a16:creationId xmlns:a16="http://schemas.microsoft.com/office/drawing/2014/main" id="{EB3E9EFD-EEB4-46E6-A91D-3998E5FCB836}"/>
              </a:ext>
            </a:extLst>
          </p:cNvPr>
          <p:cNvPicPr>
            <a:picLocks noChangeAspect="1"/>
          </p:cNvPicPr>
          <p:nvPr/>
        </p:nvPicPr>
        <p:blipFill>
          <a:blip r:embed="rId4"/>
          <a:stretch>
            <a:fillRect/>
          </a:stretch>
        </p:blipFill>
        <p:spPr>
          <a:xfrm>
            <a:off x="1058327" y="1952624"/>
            <a:ext cx="4486275" cy="2562225"/>
          </a:xfrm>
          <a:prstGeom prst="rect">
            <a:avLst/>
          </a:prstGeom>
        </p:spPr>
      </p:pic>
      <p:pic>
        <p:nvPicPr>
          <p:cNvPr id="16" name="Afbeelding 15">
            <a:extLst>
              <a:ext uri="{FF2B5EF4-FFF2-40B4-BE49-F238E27FC236}">
                <a16:creationId xmlns:a16="http://schemas.microsoft.com/office/drawing/2014/main" id="{E59C4A3F-71A7-4175-809A-75F79E6AC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565" y="1952624"/>
            <a:ext cx="4486275" cy="2562225"/>
          </a:xfrm>
          <a:prstGeom prst="rect">
            <a:avLst/>
          </a:prstGeom>
        </p:spPr>
      </p:pic>
      <p:sp>
        <p:nvSpPr>
          <p:cNvPr id="17" name="Tekstvak 16">
            <a:extLst>
              <a:ext uri="{FF2B5EF4-FFF2-40B4-BE49-F238E27FC236}">
                <a16:creationId xmlns:a16="http://schemas.microsoft.com/office/drawing/2014/main" id="{4D4A87E2-933C-40A1-B650-F619ED03F113}"/>
              </a:ext>
            </a:extLst>
          </p:cNvPr>
          <p:cNvSpPr txBox="1"/>
          <p:nvPr/>
        </p:nvSpPr>
        <p:spPr>
          <a:xfrm>
            <a:off x="3301465" y="596766"/>
            <a:ext cx="8504641" cy="461665"/>
          </a:xfrm>
          <a:prstGeom prst="rect">
            <a:avLst/>
          </a:prstGeom>
          <a:noFill/>
        </p:spPr>
        <p:txBody>
          <a:bodyPr wrap="square" rtlCol="0">
            <a:spAutoFit/>
          </a:bodyPr>
          <a:lstStyle/>
          <a:p>
            <a:pPr algn="r"/>
            <a:r>
              <a:rPr lang="nl-NL" sz="2400" b="1">
                <a:solidFill>
                  <a:srgbClr val="F08200"/>
                </a:solidFill>
                <a:latin typeface="Taz" panose="020B0500040502020204" pitchFamily="34" charset="0"/>
                <a:cs typeface="Arial" panose="020B0604020202020204" pitchFamily="34" charset="0"/>
              </a:rPr>
              <a:t>Opwarmertje - Vragen voor jou …</a:t>
            </a:r>
          </a:p>
        </p:txBody>
      </p:sp>
    </p:spTree>
    <p:extLst>
      <p:ext uri="{BB962C8B-B14F-4D97-AF65-F5344CB8AC3E}">
        <p14:creationId xmlns:p14="http://schemas.microsoft.com/office/powerpoint/2010/main" val="98251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7" name="Tekstvak 6">
            <a:extLst>
              <a:ext uri="{FF2B5EF4-FFF2-40B4-BE49-F238E27FC236}">
                <a16:creationId xmlns:a16="http://schemas.microsoft.com/office/drawing/2014/main" id="{00AD3F0E-D683-4A0E-BBF3-A0C8462D69B8}"/>
              </a:ext>
            </a:extLst>
          </p:cNvPr>
          <p:cNvSpPr txBox="1"/>
          <p:nvPr/>
        </p:nvSpPr>
        <p:spPr>
          <a:xfrm>
            <a:off x="0" y="1505528"/>
            <a:ext cx="12191999" cy="4924425"/>
          </a:xfrm>
          <a:prstGeom prst="rect">
            <a:avLst/>
          </a:prstGeom>
          <a:noFill/>
        </p:spPr>
        <p:txBody>
          <a:bodyPr wrap="square" rtlCol="0" anchor="t">
            <a:spAutoFit/>
          </a:bodyPr>
          <a:lstStyle/>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pPr marL="342900" lvl="0" indent="-342900">
              <a:buFont typeface="Arial" panose="020B0604020202020204" pitchFamily="34" charset="0"/>
              <a:buChar char="•"/>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r>
              <a:rPr lang="nl-NL" sz="2400">
                <a:solidFill>
                  <a:srgbClr val="00BEF0"/>
                </a:solidFill>
                <a:latin typeface="Taz" panose="020B0500040502020204" pitchFamily="34" charset="0"/>
              </a:rPr>
              <a:t>	         Linkerkant leslokaal: eens 		         Rechterkant leslokaal: oneens</a:t>
            </a:r>
          </a:p>
          <a:p>
            <a:pPr lvl="0">
              <a:defRPr/>
            </a:pPr>
            <a:endParaRPr lang="nl-NL" sz="2400">
              <a:solidFill>
                <a:srgbClr val="6E1EA0"/>
              </a:solidFill>
              <a:latin typeface="Taz" panose="020B0500040502020204" pitchFamily="34" charset="0"/>
            </a:endParaRPr>
          </a:p>
          <a:p>
            <a:pPr lvl="0">
              <a:defRPr/>
            </a:pPr>
            <a:endParaRPr lang="nl-NL" sz="2400">
              <a:solidFill>
                <a:srgbClr val="6E1EA0"/>
              </a:solidFill>
              <a:latin typeface="Taz" panose="020B0500040502020204" pitchFamily="34" charset="0"/>
            </a:endParaRPr>
          </a:p>
          <a:p>
            <a:pPr algn="ctr">
              <a:defRPr/>
            </a:pPr>
            <a:r>
              <a:rPr lang="nl-NL" sz="2400">
                <a:solidFill>
                  <a:srgbClr val="EC0064"/>
                </a:solidFill>
                <a:latin typeface="Arial"/>
              </a:rPr>
              <a:t>Stelling 1: ik vind het belangrijk om iets over ondernemerschap te leren</a:t>
            </a:r>
            <a:br>
              <a:rPr lang="nl-NL" sz="2400">
                <a:solidFill>
                  <a:srgbClr val="6E1EA0"/>
                </a:solidFill>
                <a:latin typeface="Taz" panose="020B0500040502020204" pitchFamily="34" charset="0"/>
                <a:cs typeface="Arial" panose="020B0604020202020204" pitchFamily="34" charset="0"/>
              </a:rPr>
            </a:br>
            <a:endParaRPr lang="nl-NL" sz="2400">
              <a:solidFill>
                <a:srgbClr val="6E1EA0"/>
              </a:solidFill>
              <a:latin typeface="Taz" panose="020B0500040502020204" pitchFamily="34" charset="0"/>
              <a:cs typeface="Arial" panose="020B0604020202020204" pitchFamily="34" charset="0"/>
            </a:endParaRPr>
          </a:p>
        </p:txBody>
      </p:sp>
      <p:sp>
        <p:nvSpPr>
          <p:cNvPr id="17" name="Tekstvak 16">
            <a:extLst>
              <a:ext uri="{FF2B5EF4-FFF2-40B4-BE49-F238E27FC236}">
                <a16:creationId xmlns:a16="http://schemas.microsoft.com/office/drawing/2014/main" id="{4D4A87E2-933C-40A1-B650-F619ED03F113}"/>
              </a:ext>
            </a:extLst>
          </p:cNvPr>
          <p:cNvSpPr txBox="1"/>
          <p:nvPr/>
        </p:nvSpPr>
        <p:spPr>
          <a:xfrm>
            <a:off x="3301465" y="596766"/>
            <a:ext cx="8504641" cy="461665"/>
          </a:xfrm>
          <a:prstGeom prst="rect">
            <a:avLst/>
          </a:prstGeom>
          <a:noFill/>
        </p:spPr>
        <p:txBody>
          <a:bodyPr wrap="square" rtlCol="0">
            <a:spAutoFit/>
          </a:bodyPr>
          <a:lstStyle/>
          <a:p>
            <a:pPr algn="r"/>
            <a:r>
              <a:rPr lang="nl-NL" sz="2400" b="1">
                <a:solidFill>
                  <a:srgbClr val="F08200"/>
                </a:solidFill>
                <a:latin typeface="Taz" panose="020B0500040502020204" pitchFamily="34" charset="0"/>
                <a:cs typeface="Arial" panose="020B0604020202020204" pitchFamily="34" charset="0"/>
              </a:rPr>
              <a:t>Opwarmertje - Stellingen</a:t>
            </a:r>
          </a:p>
        </p:txBody>
      </p:sp>
      <p:pic>
        <p:nvPicPr>
          <p:cNvPr id="4" name="Afbeelding 3">
            <a:extLst>
              <a:ext uri="{FF2B5EF4-FFF2-40B4-BE49-F238E27FC236}">
                <a16:creationId xmlns:a16="http://schemas.microsoft.com/office/drawing/2014/main" id="{11E90DD7-4469-4D7E-B3F5-980B2D1E1111}"/>
              </a:ext>
            </a:extLst>
          </p:cNvPr>
          <p:cNvPicPr>
            <a:picLocks noChangeAspect="1"/>
          </p:cNvPicPr>
          <p:nvPr/>
        </p:nvPicPr>
        <p:blipFill>
          <a:blip r:embed="rId4"/>
          <a:stretch>
            <a:fillRect/>
          </a:stretch>
        </p:blipFill>
        <p:spPr>
          <a:xfrm>
            <a:off x="6776085" y="1505528"/>
            <a:ext cx="4171950" cy="2733675"/>
          </a:xfrm>
          <a:prstGeom prst="rect">
            <a:avLst/>
          </a:prstGeom>
        </p:spPr>
      </p:pic>
      <p:pic>
        <p:nvPicPr>
          <p:cNvPr id="5" name="Afbeelding 4">
            <a:extLst>
              <a:ext uri="{FF2B5EF4-FFF2-40B4-BE49-F238E27FC236}">
                <a16:creationId xmlns:a16="http://schemas.microsoft.com/office/drawing/2014/main" id="{BAFE49F0-FDFF-41AC-B490-88615959EF35}"/>
              </a:ext>
            </a:extLst>
          </p:cNvPr>
          <p:cNvPicPr>
            <a:picLocks noChangeAspect="1"/>
          </p:cNvPicPr>
          <p:nvPr/>
        </p:nvPicPr>
        <p:blipFill>
          <a:blip r:embed="rId5"/>
          <a:stretch>
            <a:fillRect/>
          </a:stretch>
        </p:blipFill>
        <p:spPr>
          <a:xfrm>
            <a:off x="1024891" y="1505528"/>
            <a:ext cx="4391025" cy="2876550"/>
          </a:xfrm>
          <a:prstGeom prst="rect">
            <a:avLst/>
          </a:prstGeom>
        </p:spPr>
      </p:pic>
    </p:spTree>
    <p:extLst>
      <p:ext uri="{BB962C8B-B14F-4D97-AF65-F5344CB8AC3E}">
        <p14:creationId xmlns:p14="http://schemas.microsoft.com/office/powerpoint/2010/main" val="359766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3" end="13"/>
                                            </p:txEl>
                                          </p:spTgt>
                                        </p:tgtEl>
                                        <p:attrNameLst>
                                          <p:attrName>style.visibility</p:attrName>
                                        </p:attrNameLst>
                                      </p:cBhvr>
                                      <p:to>
                                        <p:strVal val="visible"/>
                                      </p:to>
                                    </p:set>
                                    <p:anim calcmode="lin" valueType="num">
                                      <p:cBhvr additive="base">
                                        <p:cTn id="7"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7" name="Tekstvak 6">
            <a:extLst>
              <a:ext uri="{FF2B5EF4-FFF2-40B4-BE49-F238E27FC236}">
                <a16:creationId xmlns:a16="http://schemas.microsoft.com/office/drawing/2014/main" id="{00AD3F0E-D683-4A0E-BBF3-A0C8462D69B8}"/>
              </a:ext>
            </a:extLst>
          </p:cNvPr>
          <p:cNvSpPr txBox="1"/>
          <p:nvPr/>
        </p:nvSpPr>
        <p:spPr>
          <a:xfrm>
            <a:off x="0" y="1505528"/>
            <a:ext cx="12191999" cy="4555093"/>
          </a:xfrm>
          <a:prstGeom prst="rect">
            <a:avLst/>
          </a:prstGeom>
          <a:noFill/>
        </p:spPr>
        <p:txBody>
          <a:bodyPr wrap="square" rtlCol="0" anchor="t">
            <a:spAutoFit/>
          </a:bodyPr>
          <a:lstStyle/>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pPr marL="342900" lvl="0" indent="-342900">
              <a:buFont typeface="Arial" panose="020B0604020202020204" pitchFamily="34" charset="0"/>
              <a:buChar char="•"/>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r>
              <a:rPr lang="nl-NL" sz="2400">
                <a:solidFill>
                  <a:srgbClr val="00BEF0"/>
                </a:solidFill>
                <a:latin typeface="Taz" panose="020B0500040502020204" pitchFamily="34" charset="0"/>
              </a:rPr>
              <a:t>	         Linkerkant leslokaal: eens 		         Rechterkant leslokaal: oneens</a:t>
            </a:r>
          </a:p>
          <a:p>
            <a:pPr lvl="0">
              <a:defRPr/>
            </a:pPr>
            <a:endParaRPr lang="nl-NL" sz="2400">
              <a:solidFill>
                <a:srgbClr val="6E1EA0"/>
              </a:solidFill>
              <a:latin typeface="Taz" panose="020B0500040502020204" pitchFamily="34" charset="0"/>
            </a:endParaRPr>
          </a:p>
          <a:p>
            <a:pPr lvl="0" algn="ctr">
              <a:defRPr/>
            </a:pPr>
            <a:endParaRPr lang="nl-NL" sz="2400">
              <a:solidFill>
                <a:srgbClr val="6E1EA0"/>
              </a:solidFill>
              <a:latin typeface="Taz" panose="020B0500040502020204" pitchFamily="34" charset="0"/>
            </a:endParaRPr>
          </a:p>
          <a:p>
            <a:pPr lvl="0" algn="ctr">
              <a:defRPr/>
            </a:pPr>
            <a:r>
              <a:rPr lang="nl-NL" sz="2400">
                <a:solidFill>
                  <a:srgbClr val="EC0064"/>
                </a:solidFill>
                <a:latin typeface="Taz" panose="020B0500040502020204" pitchFamily="34" charset="0"/>
              </a:rPr>
              <a:t>Stelling 2: ondernemerschap gaat alleen over mensen die voor zichzelf willen beginnen</a:t>
            </a:r>
          </a:p>
        </p:txBody>
      </p:sp>
      <p:sp>
        <p:nvSpPr>
          <p:cNvPr id="17" name="Tekstvak 16">
            <a:extLst>
              <a:ext uri="{FF2B5EF4-FFF2-40B4-BE49-F238E27FC236}">
                <a16:creationId xmlns:a16="http://schemas.microsoft.com/office/drawing/2014/main" id="{4D4A87E2-933C-40A1-B650-F619ED03F113}"/>
              </a:ext>
            </a:extLst>
          </p:cNvPr>
          <p:cNvSpPr txBox="1"/>
          <p:nvPr/>
        </p:nvSpPr>
        <p:spPr>
          <a:xfrm>
            <a:off x="3301465" y="596766"/>
            <a:ext cx="8504641" cy="461665"/>
          </a:xfrm>
          <a:prstGeom prst="rect">
            <a:avLst/>
          </a:prstGeom>
          <a:noFill/>
        </p:spPr>
        <p:txBody>
          <a:bodyPr wrap="square" rtlCol="0">
            <a:spAutoFit/>
          </a:bodyPr>
          <a:lstStyle/>
          <a:p>
            <a:pPr algn="r"/>
            <a:r>
              <a:rPr lang="nl-NL" sz="2400" b="1">
                <a:solidFill>
                  <a:srgbClr val="F08200"/>
                </a:solidFill>
                <a:latin typeface="Taz" panose="020B0500040502020204" pitchFamily="34" charset="0"/>
                <a:cs typeface="Arial" panose="020B0604020202020204" pitchFamily="34" charset="0"/>
              </a:rPr>
              <a:t>Opwarmertje - Stellingen</a:t>
            </a:r>
          </a:p>
        </p:txBody>
      </p:sp>
      <p:pic>
        <p:nvPicPr>
          <p:cNvPr id="4" name="Afbeelding 3">
            <a:extLst>
              <a:ext uri="{FF2B5EF4-FFF2-40B4-BE49-F238E27FC236}">
                <a16:creationId xmlns:a16="http://schemas.microsoft.com/office/drawing/2014/main" id="{11E90DD7-4469-4D7E-B3F5-980B2D1E1111}"/>
              </a:ext>
            </a:extLst>
          </p:cNvPr>
          <p:cNvPicPr>
            <a:picLocks noChangeAspect="1"/>
          </p:cNvPicPr>
          <p:nvPr/>
        </p:nvPicPr>
        <p:blipFill>
          <a:blip r:embed="rId4"/>
          <a:stretch>
            <a:fillRect/>
          </a:stretch>
        </p:blipFill>
        <p:spPr>
          <a:xfrm>
            <a:off x="6776085" y="1505528"/>
            <a:ext cx="4171950" cy="2733675"/>
          </a:xfrm>
          <a:prstGeom prst="rect">
            <a:avLst/>
          </a:prstGeom>
        </p:spPr>
      </p:pic>
      <p:pic>
        <p:nvPicPr>
          <p:cNvPr id="5" name="Afbeelding 4">
            <a:extLst>
              <a:ext uri="{FF2B5EF4-FFF2-40B4-BE49-F238E27FC236}">
                <a16:creationId xmlns:a16="http://schemas.microsoft.com/office/drawing/2014/main" id="{BAFE49F0-FDFF-41AC-B490-88615959EF35}"/>
              </a:ext>
            </a:extLst>
          </p:cNvPr>
          <p:cNvPicPr>
            <a:picLocks noChangeAspect="1"/>
          </p:cNvPicPr>
          <p:nvPr/>
        </p:nvPicPr>
        <p:blipFill>
          <a:blip r:embed="rId5"/>
          <a:stretch>
            <a:fillRect/>
          </a:stretch>
        </p:blipFill>
        <p:spPr>
          <a:xfrm>
            <a:off x="1024891" y="1505528"/>
            <a:ext cx="4391025" cy="2876550"/>
          </a:xfrm>
          <a:prstGeom prst="rect">
            <a:avLst/>
          </a:prstGeom>
        </p:spPr>
      </p:pic>
    </p:spTree>
    <p:extLst>
      <p:ext uri="{BB962C8B-B14F-4D97-AF65-F5344CB8AC3E}">
        <p14:creationId xmlns:p14="http://schemas.microsoft.com/office/powerpoint/2010/main" val="395510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Rechthoek 1" hidden="1">
            <a:extLst>
              <a:ext uri="{FF2B5EF4-FFF2-40B4-BE49-F238E27FC236}">
                <a16:creationId xmlns:a16="http://schemas.microsoft.com/office/drawing/2014/main" id="{106A6659-9150-4FE8-A665-1DBEDC14E231}"/>
              </a:ext>
            </a:extLst>
          </p:cNvPr>
          <p:cNvSpPr/>
          <p:nvPr/>
        </p:nvSpPr>
        <p:spPr>
          <a:xfrm>
            <a:off x="0" y="0"/>
            <a:ext cx="12192000" cy="6858000"/>
          </a:xfrm>
          <a:prstGeom prst="rect">
            <a:avLst/>
          </a:prstGeom>
          <a:gradFill>
            <a:gsLst>
              <a:gs pos="100000">
                <a:schemeClr val="bg1"/>
              </a:gs>
              <a:gs pos="0">
                <a:schemeClr val="bg1">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60FB0F5-9C68-4884-895B-4A88CCFA8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4" y="103044"/>
            <a:ext cx="1975330" cy="1402484"/>
          </a:xfrm>
          <a:prstGeom prst="rect">
            <a:avLst/>
          </a:prstGeom>
        </p:spPr>
      </p:pic>
      <p:sp>
        <p:nvSpPr>
          <p:cNvPr id="7" name="Tekstvak 6">
            <a:extLst>
              <a:ext uri="{FF2B5EF4-FFF2-40B4-BE49-F238E27FC236}">
                <a16:creationId xmlns:a16="http://schemas.microsoft.com/office/drawing/2014/main" id="{00AD3F0E-D683-4A0E-BBF3-A0C8462D69B8}"/>
              </a:ext>
            </a:extLst>
          </p:cNvPr>
          <p:cNvSpPr txBox="1"/>
          <p:nvPr/>
        </p:nvSpPr>
        <p:spPr>
          <a:xfrm>
            <a:off x="0" y="1505528"/>
            <a:ext cx="12191999" cy="4862870"/>
          </a:xfrm>
          <a:prstGeom prst="rect">
            <a:avLst/>
          </a:prstGeom>
          <a:noFill/>
        </p:spPr>
        <p:txBody>
          <a:bodyPr wrap="square" rtlCol="0" anchor="t">
            <a:spAutoFit/>
          </a:bodyPr>
          <a:lstStyle/>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endParaRPr lang="nl-NL" b="1">
              <a:solidFill>
                <a:srgbClr val="6E1EA0"/>
              </a:solidFill>
              <a:latin typeface="Taz" panose="020B0500040502020204" pitchFamily="34" charset="0"/>
              <a:cs typeface="Arial" panose="020B0604020202020204" pitchFamily="34" charset="0"/>
            </a:endParaRPr>
          </a:p>
          <a:p>
            <a:pPr marL="342900" lvl="0" indent="-342900">
              <a:buFont typeface="Arial" panose="020B0604020202020204" pitchFamily="34" charset="0"/>
              <a:buChar char="•"/>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endParaRPr lang="nl-NL" sz="2000">
              <a:solidFill>
                <a:srgbClr val="6E1EA0"/>
              </a:solidFill>
              <a:latin typeface="Taz" panose="020B0500040502020204" pitchFamily="34" charset="0"/>
            </a:endParaRPr>
          </a:p>
          <a:p>
            <a:pPr lvl="0">
              <a:defRPr/>
            </a:pPr>
            <a:r>
              <a:rPr lang="nl-NL" sz="2400">
                <a:solidFill>
                  <a:srgbClr val="00BEF0"/>
                </a:solidFill>
                <a:latin typeface="Taz" panose="020B0500040502020204" pitchFamily="34" charset="0"/>
              </a:rPr>
              <a:t>	         Linkerkant leslokaal: eens 		         Rechterkant leslokaal: oneens</a:t>
            </a:r>
          </a:p>
          <a:p>
            <a:pPr lvl="0">
              <a:defRPr/>
            </a:pPr>
            <a:endParaRPr lang="nl-NL" sz="2400">
              <a:solidFill>
                <a:srgbClr val="6E1EA0"/>
              </a:solidFill>
              <a:latin typeface="Taz" panose="020B0500040502020204" pitchFamily="34" charset="0"/>
            </a:endParaRPr>
          </a:p>
          <a:p>
            <a:pPr lvl="0" algn="ctr">
              <a:defRPr/>
            </a:pPr>
            <a:endParaRPr lang="nl-NL" sz="2000">
              <a:solidFill>
                <a:srgbClr val="6E1EA0"/>
              </a:solidFill>
              <a:latin typeface="Taz" panose="020B0500040502020204" pitchFamily="34" charset="0"/>
            </a:endParaRPr>
          </a:p>
          <a:p>
            <a:pPr lvl="0" algn="ctr">
              <a:defRPr/>
            </a:pPr>
            <a:r>
              <a:rPr lang="nl-NL" sz="2400">
                <a:solidFill>
                  <a:srgbClr val="EC0064"/>
                </a:solidFill>
                <a:latin typeface="Taz" panose="020B0500040502020204" pitchFamily="34" charset="0"/>
              </a:rPr>
              <a:t>Stelling 3: een ondernemer moet zijn/haar producten aanpassen </a:t>
            </a:r>
            <a:br>
              <a:rPr lang="nl-NL" sz="2400">
                <a:solidFill>
                  <a:srgbClr val="EC0064"/>
                </a:solidFill>
                <a:latin typeface="Taz" panose="020B0500040502020204" pitchFamily="34" charset="0"/>
              </a:rPr>
            </a:br>
            <a:r>
              <a:rPr lang="nl-NL" sz="2400">
                <a:solidFill>
                  <a:srgbClr val="EC0064"/>
                </a:solidFill>
                <a:latin typeface="Taz" panose="020B0500040502020204" pitchFamily="34" charset="0"/>
              </a:rPr>
              <a:t>aan de wensen van zoveel mogelijk mensen </a:t>
            </a:r>
          </a:p>
        </p:txBody>
      </p:sp>
      <p:sp>
        <p:nvSpPr>
          <p:cNvPr id="17" name="Tekstvak 16">
            <a:extLst>
              <a:ext uri="{FF2B5EF4-FFF2-40B4-BE49-F238E27FC236}">
                <a16:creationId xmlns:a16="http://schemas.microsoft.com/office/drawing/2014/main" id="{4D4A87E2-933C-40A1-B650-F619ED03F113}"/>
              </a:ext>
            </a:extLst>
          </p:cNvPr>
          <p:cNvSpPr txBox="1"/>
          <p:nvPr/>
        </p:nvSpPr>
        <p:spPr>
          <a:xfrm>
            <a:off x="3301465" y="596766"/>
            <a:ext cx="8504641" cy="461665"/>
          </a:xfrm>
          <a:prstGeom prst="rect">
            <a:avLst/>
          </a:prstGeom>
          <a:noFill/>
        </p:spPr>
        <p:txBody>
          <a:bodyPr wrap="square" rtlCol="0">
            <a:spAutoFit/>
          </a:bodyPr>
          <a:lstStyle/>
          <a:p>
            <a:pPr algn="r"/>
            <a:r>
              <a:rPr lang="nl-NL" sz="2400" b="1">
                <a:solidFill>
                  <a:srgbClr val="F08200"/>
                </a:solidFill>
                <a:latin typeface="Taz" panose="020B0500040502020204" pitchFamily="34" charset="0"/>
                <a:cs typeface="Arial" panose="020B0604020202020204" pitchFamily="34" charset="0"/>
              </a:rPr>
              <a:t>Opwarmertje - Stellingen</a:t>
            </a:r>
          </a:p>
        </p:txBody>
      </p:sp>
      <p:pic>
        <p:nvPicPr>
          <p:cNvPr id="4" name="Afbeelding 3">
            <a:extLst>
              <a:ext uri="{FF2B5EF4-FFF2-40B4-BE49-F238E27FC236}">
                <a16:creationId xmlns:a16="http://schemas.microsoft.com/office/drawing/2014/main" id="{11E90DD7-4469-4D7E-B3F5-980B2D1E1111}"/>
              </a:ext>
            </a:extLst>
          </p:cNvPr>
          <p:cNvPicPr>
            <a:picLocks noChangeAspect="1"/>
          </p:cNvPicPr>
          <p:nvPr/>
        </p:nvPicPr>
        <p:blipFill>
          <a:blip r:embed="rId4"/>
          <a:stretch>
            <a:fillRect/>
          </a:stretch>
        </p:blipFill>
        <p:spPr>
          <a:xfrm>
            <a:off x="6776085" y="1505528"/>
            <a:ext cx="4171950" cy="2733675"/>
          </a:xfrm>
          <a:prstGeom prst="rect">
            <a:avLst/>
          </a:prstGeom>
        </p:spPr>
      </p:pic>
      <p:pic>
        <p:nvPicPr>
          <p:cNvPr id="5" name="Afbeelding 4">
            <a:extLst>
              <a:ext uri="{FF2B5EF4-FFF2-40B4-BE49-F238E27FC236}">
                <a16:creationId xmlns:a16="http://schemas.microsoft.com/office/drawing/2014/main" id="{BAFE49F0-FDFF-41AC-B490-88615959EF35}"/>
              </a:ext>
            </a:extLst>
          </p:cNvPr>
          <p:cNvPicPr>
            <a:picLocks noChangeAspect="1"/>
          </p:cNvPicPr>
          <p:nvPr/>
        </p:nvPicPr>
        <p:blipFill>
          <a:blip r:embed="rId5"/>
          <a:stretch>
            <a:fillRect/>
          </a:stretch>
        </p:blipFill>
        <p:spPr>
          <a:xfrm>
            <a:off x="1024891" y="1505528"/>
            <a:ext cx="4391025" cy="2876550"/>
          </a:xfrm>
          <a:prstGeom prst="rect">
            <a:avLst/>
          </a:prstGeom>
        </p:spPr>
      </p:pic>
    </p:spTree>
    <p:extLst>
      <p:ext uri="{BB962C8B-B14F-4D97-AF65-F5344CB8AC3E}">
        <p14:creationId xmlns:p14="http://schemas.microsoft.com/office/powerpoint/2010/main" val="417674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7a28104-336f-447d-946e-e305ac2bcd47">
      <UserInfo>
        <DisplayName>Lotte van Dijk</DisplayName>
        <AccountId>299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7A6D66-B5A4-4646-B70C-94D4667DBCE4}">
  <ds:schemaRefs>
    <ds:schemaRef ds:uri="http://schemas.microsoft.com/sharepoint/v3/contenttype/forms"/>
  </ds:schemaRefs>
</ds:datastoreItem>
</file>

<file path=customXml/itemProps2.xml><?xml version="1.0" encoding="utf-8"?>
<ds:datastoreItem xmlns:ds="http://schemas.openxmlformats.org/officeDocument/2006/customXml" ds:itemID="{81DC3089-52CC-4DA1-9616-ECB95E43806E}">
  <ds:schemaRefs>
    <ds:schemaRef ds:uri="http://schemas.microsoft.com/office/2006/metadata/properties"/>
    <ds:schemaRef ds:uri="http://schemas.microsoft.com/office/infopath/2007/PartnerControls"/>
    <ds:schemaRef ds:uri="36589b95-514b-41ff-be61-afc861c9d6a2"/>
  </ds:schemaRefs>
</ds:datastoreItem>
</file>

<file path=customXml/itemProps3.xml><?xml version="1.0" encoding="utf-8"?>
<ds:datastoreItem xmlns:ds="http://schemas.openxmlformats.org/officeDocument/2006/customXml" ds:itemID="{827DFD07-B467-48E4-8D7D-CBCD2FD4E6EB}"/>
</file>

<file path=docProps/app.xml><?xml version="1.0" encoding="utf-8"?>
<Properties xmlns="http://schemas.openxmlformats.org/officeDocument/2006/extended-properties" xmlns:vt="http://schemas.openxmlformats.org/officeDocument/2006/docPropsVTypes">
  <TotalTime>56</TotalTime>
  <Words>2159</Words>
  <Application>Microsoft Office PowerPoint</Application>
  <PresentationFormat>Breedbeeld</PresentationFormat>
  <Paragraphs>352</Paragraphs>
  <Slides>22</Slides>
  <Notes>22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22</vt:i4>
      </vt:variant>
    </vt:vector>
  </HeadingPairs>
  <TitlesOfParts>
    <vt:vector size="29" baseType="lpstr">
      <vt:lpstr>Arial</vt:lpstr>
      <vt:lpstr>Calibri</vt:lpstr>
      <vt:lpstr>Calibri Light</vt:lpstr>
      <vt:lpstr>Taz</vt:lpstr>
      <vt:lpstr>Taz ExtraLight</vt:lpstr>
      <vt:lpstr>Wingdings</vt:lpstr>
      <vt:lpstr>Kantoorthema</vt:lpstr>
      <vt:lpstr> In 5 stappen ondernemer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Jacqueline Sibon</dc:creator>
  <cp:lastModifiedBy>Laura Lümker</cp:lastModifiedBy>
  <cp:revision>2</cp:revision>
  <dcterms:created xsi:type="dcterms:W3CDTF">2020-03-26T11:55:29Z</dcterms:created>
  <dcterms:modified xsi:type="dcterms:W3CDTF">2020-07-21T13:02:10Z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